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notesSlides/notesSlide1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6" r:id="rId2"/>
    <p:sldId id="257" r:id="rId3"/>
    <p:sldId id="261" r:id="rId4"/>
    <p:sldId id="283" r:id="rId5"/>
    <p:sldId id="288" r:id="rId6"/>
    <p:sldId id="284" r:id="rId7"/>
    <p:sldId id="299" r:id="rId8"/>
    <p:sldId id="289" r:id="rId9"/>
    <p:sldId id="260" r:id="rId10"/>
    <p:sldId id="300" r:id="rId11"/>
    <p:sldId id="259" r:id="rId12"/>
    <p:sldId id="258" r:id="rId13"/>
    <p:sldId id="301" r:id="rId14"/>
    <p:sldId id="266" r:id="rId15"/>
    <p:sldId id="302" r:id="rId16"/>
    <p:sldId id="268" r:id="rId17"/>
    <p:sldId id="269" r:id="rId18"/>
    <p:sldId id="270" r:id="rId19"/>
    <p:sldId id="303" r:id="rId20"/>
    <p:sldId id="272" r:id="rId21"/>
    <p:sldId id="273" r:id="rId22"/>
    <p:sldId id="298" r:id="rId23"/>
    <p:sldId id="297" r:id="rId24"/>
    <p:sldId id="275" r:id="rId25"/>
    <p:sldId id="277" r:id="rId26"/>
    <p:sldId id="278" r:id="rId27"/>
    <p:sldId id="279" r:id="rId28"/>
    <p:sldId id="366" r:id="rId29"/>
    <p:sldId id="367" r:id="rId30"/>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EF7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70"/>
    <p:restoredTop sz="94653"/>
  </p:normalViewPr>
  <p:slideViewPr>
    <p:cSldViewPr snapToGrid="0">
      <p:cViewPr>
        <p:scale>
          <a:sx n="67" d="100"/>
          <a:sy n="67" d="100"/>
        </p:scale>
        <p:origin x="1368" y="5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source-address filter and CMAC comparison solve different problems. Filtering blocks known policy violations; independent rolling histories expose injected or impersonated traffic that changes only the gateway's observation.</a:t>
            </a:r>
          </a:p>
          <a:p>
            <a:endParaRPr/>
          </a:p>
          <a:p>
            <a:r>
              <a:t>[Sources]</a:t>
            </a:r>
          </a:p>
          <a:p>
            <a:r>
              <a:t>- User-provided OPSEC-approved paper and supplied presentation.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Micropatching retains the conditioner functions while eliminating the external inline device. The patched ECM performs filtering and CMAC generation. An existing gateway or ECU independently observes traffic and verifies the CMAC.</a:t>
            </a:r>
          </a:p>
          <a:p>
            <a:endParaRPr/>
          </a:p>
          <a:p>
            <a:r>
              <a:t>[Sources]</a:t>
            </a:r>
          </a:p>
          <a:p>
            <a:r>
              <a:t>- User-provided OPSEC-approved paper and supplied presentation.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spcBef>
                <a:spcPts val="0"/>
              </a:spcBef>
              <a:spcAft>
                <a:spcPts val="0"/>
              </a:spcAft>
              <a:buSzPts val="1400"/>
              <a:buNone/>
            </a:pPr>
            <a:r>
              <a:t>The patched ECM and gateway process the same ordered stream. The ECM periodically sends its CMAC in DM18. The gateway compares that report with its independently maintained history. A match continues monitoring; a mismatch triggers a DM1 intrusion indication. An injected frame appears only in the gateway history.</a:t>
            </a:r>
          </a:p>
          <a:p>
            <a:endParaRPr/>
          </a:p>
          <a:p>
            <a:r>
              <a:t>[Sources]</a:t>
            </a:r>
          </a:p>
          <a:p>
            <a:r>
              <a:t>- User-provided OPSEC-approved paper and supplied presentation.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source-address filter belongs on the receive path before application logic processes untrusted frames. The rolling CMAC belongs on the transmit path after the ECM creates a frame but before the CAN controller sends it. This sets up the next slide's RX and TX handler hooks.</a:t>
            </a:r>
          </a:p>
          <a:p>
            <a:endParaRPr/>
          </a:p>
          <a:p>
            <a:r>
              <a:t>[Sources]</a:t>
            </a:r>
          </a:p>
          <a:p>
            <a:r>
              <a:t>- User-provided OPSEC-approved paper and supplied presentation.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Locate code that first handles CAN messages, replace only enough instructions to insert a jump, run the inserted security code, execute the displaced instructions, and return to the original firmware path.</a:t>
            </a:r>
          </a:p>
          <a:p>
            <a:r>
              <a:t>[Sources]</a:t>
            </a:r>
          </a:p>
          <a:p>
            <a:r>
              <a:t>- Presenter-provided technical narrative.</a:t>
            </a:r>
          </a:p>
          <a:p>
            <a:r>
              <a:t>- GVSETS paper: OFRAK/PatchMaker modification stage and function-hooking description.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patch must satisfy three constraints at once. TIME is the recurring processor window available for the cryptographic work. SPACE is where PatchMaker places the compiled patch code and trampoline inside the firmware image. STATE is the CMAC history and filtering data that must persist across CAN messages; the implementation stores it in underutilized eTPU RAM.</a:t>
            </a:r>
          </a:p>
          <a:p>
            <a:endParaRPr/>
          </a:p>
          <a:p>
            <a:r>
              <a:t>[Sources]</a:t>
            </a:r>
          </a:p>
          <a:p>
            <a:r>
              <a:t>- User-provided OPSEC-approved paper, OFRAK modification stage, processor profiling, and eTPU RAM discussion.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spcBef>
                <a:spcPts val="0"/>
              </a:spcBef>
              <a:spcAft>
                <a:spcPts val="0"/>
              </a:spcAft>
              <a:buSzPts val="1400"/>
              <a:buNone/>
            </a:pPr>
            <a:endParaRPr/>
          </a:p>
          <a:p>
            <a:r>
              <a:t>
[Sources]
- 22.7% program-counter sample result and idle-loop interpretation from the user-provided OPSEC-approved paper.
[/Sources]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spcBef>
                <a:spcPts val="0"/>
              </a:spcBef>
              <a:spcAft>
                <a:spcPts val="0"/>
              </a:spcAft>
              <a:buSzPts val="1400"/>
              <a:buNone/>
            </a:pPr>
            <a:endParaRPr/>
          </a:p>
          <a:p>
            <a:r>
              <a:t>
[Sources]
- 32 microsecond average CMAC, 0.5% CPU utilization, and 250-500 microsecond CAN-frame reference from the user-provided OPSEC-approved paper.
[/Sources]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a:p>
            <a:r>
              <a:t>
[Sources]
- eTPU RAM selection and processor-peripheral context from the user-provided OPSEC-approved paper.
[/Sources]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27B5E-D8A6-35DE-1B31-F8BD4A2B96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CB9B8-D067-5324-9A8E-9078467EC1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C1B50A-CCAD-E02C-12B2-2599D7808A9C}"/>
              </a:ext>
            </a:extLst>
          </p:cNvPr>
          <p:cNvSpPr>
            <a:spLocks noGrp="1"/>
          </p:cNvSpPr>
          <p:nvPr>
            <p:ph type="body" idx="1"/>
          </p:nvPr>
        </p:nvSpPr>
        <p:spPr/>
        <p:txBody>
          <a:bodyPr/>
          <a:lstStyle/>
          <a:p>
            <a:endParaRPr/>
          </a:p>
          <a:p>
            <a:r>
              <a:t>
[Sources]
- eTPU RAM selection and processor-peripheral context from the user-provided OPSEC-approved paper.
[/Sources]</a:t>
            </a:r>
          </a:p>
        </p:txBody>
      </p:sp>
      <p:sp>
        <p:nvSpPr>
          <p:cNvPr id="4" name="Slide Number Placeholder 3">
            <a:extLst>
              <a:ext uri="{FF2B5EF4-FFF2-40B4-BE49-F238E27FC236}">
                <a16:creationId xmlns:a16="http://schemas.microsoft.com/office/drawing/2014/main" id="{8CFE23A1-9125-C164-A1F9-A9A0D1FA0A03}"/>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617567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Defense and industrial platforms may remain mission-capable for decades while connectivity and threats change on a shorter cycle.</a:t>
            </a:r>
          </a:p>
          <a:p>
            <a:r>
              <a:rPr dirty="0"/>
              <a:t>[Sources]</a:t>
            </a:r>
          </a:p>
          <a:p>
            <a:r>
              <a:rPr dirty="0"/>
              <a:t>- Presenter-provided narrative framing for this workshop.</a:t>
            </a:r>
          </a:p>
          <a:p>
            <a:r>
              <a:rPr dirty="0"/>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a:p>
            <a:r>
              <a:t>
[Sources]
- OFRAK modification process summarized from the user-provided OPSEC-approved paper.
[/Sources]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validation section answers three questions in order: does the security mechanism detect spoofed traffic, does the added computation preserve message timing, and does the modified controller remain compatible and operational on the vehicle?</a:t>
            </a:r>
          </a:p>
          <a:p>
            <a:r>
              <a:t>[Sources]</a:t>
            </a:r>
          </a:p>
          <a:p>
            <a:r>
              <a:t>- User-provided OPSEC-approved paper, Functional Testing and final timing/vehicle tests.</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PCAN-View injects a frame using the protected ECM's source address. The gateway includes that frame in its observed message history, while the ECM does not include it in its locally transmitted history. The resulting CMAC mismatch produces the intrusion indication.</a:t>
            </a:r>
          </a:p>
          <a:p>
            <a:r>
              <a:t>[Sources]</a:t>
            </a:r>
          </a:p>
          <a:p>
            <a:r>
              <a:t>- User-provided OPSEC-approved paper, Functional Testing and Figures 5-6; original embedded figure assets.</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spcBef>
                <a:spcPts val="0"/>
              </a:spcBef>
              <a:spcAft>
                <a:spcPts val="0"/>
              </a:spcAft>
              <a:buSzPts val="1400"/>
              <a:buNone/>
            </a:pPr>
            <a:endParaRPr/>
          </a:p>
          <a:p>
            <a:r>
              <a:t>
[Sources]
- Final timing and bus-load comparison from the user-provided OPSEC-approved paper.
[/Sources]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a:p>
            <a:r>
              <a:t>
[Sources]
- Proof-of-concept constraints and results summarized from the user-provided OPSEC-approved paper.
[/Sources]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spcBef>
                <a:spcPts val="0"/>
              </a:spcBef>
              <a:spcAft>
                <a:spcPts val="0"/>
              </a:spcAft>
              <a:buSzPts val="1400"/>
              <a:buNone/>
            </a:pPr>
            <a:r>
              <a:t>An electronic control unit, or ECU, is a small dedicated computer embedded in the vehicle. It reads sensor inputs, runs firmware, and commands physical outputs. A modern truck contains many ECUs with different responsibilities. The engine control module, or ECM, is the ECU responsible for controlling engine behavior.</a:t>
            </a:r>
          </a:p>
          <a:p>
            <a:r>
              <a:t>[Sources]</a:t>
            </a:r>
          </a:p>
          <a:p>
            <a:r>
              <a:t>- User-provided OPSEC-approved paper, system-of-interest and ECM architecture discussion.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BC558-5F85-8CB3-900A-93112ECA5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C8DB0-357F-AADA-F4C8-829E6D994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A1AFB3-3375-3044-F2BC-FCC006FB1B19}"/>
              </a:ext>
            </a:extLst>
          </p:cNvPr>
          <p:cNvSpPr>
            <a:spLocks noGrp="1"/>
          </p:cNvSpPr>
          <p:nvPr>
            <p:ph type="body" idx="1"/>
          </p:nvPr>
        </p:nvSpPr>
        <p:spPr/>
        <p:txBody>
          <a:bodyPr/>
          <a:lstStyle/>
          <a:p>
            <a:r>
              <a:t>CAN is a shared broadcast bus. Arbitration uses the message identifier, while the CRC detects corruption in transit. Neither mechanism proves which controller originated a frame. J1939 defines message meaning on top of CAN but does not add sender authentication.</a:t>
            </a:r>
          </a:p>
          <a:p>
            <a:r>
              <a:t>[Sources]</a:t>
            </a:r>
          </a:p>
          <a:p>
            <a:r>
              <a:t>- User-provided OPSEC-approved paper, ‘Patching an Engine Control Module to Enhance Security.’</a:t>
            </a:r>
          </a:p>
          <a:p>
            <a:r>
              <a:t>- OpenAI image generation, 2026-08-06. Generic truck/CAN trust-gap illustration; no logos or embedded text.</a:t>
            </a:r>
          </a:p>
          <a:p>
            <a:r>
              <a:t>[/Sources]</a:t>
            </a:r>
          </a:p>
        </p:txBody>
      </p:sp>
      <p:sp>
        <p:nvSpPr>
          <p:cNvPr id="4" name="Slide Number Placeholder 3">
            <a:extLst>
              <a:ext uri="{FF2B5EF4-FFF2-40B4-BE49-F238E27FC236}">
                <a16:creationId xmlns:a16="http://schemas.microsoft.com/office/drawing/2014/main" id="{0A9DD206-B752-E19C-E0EA-1A49264AB29F}"/>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530363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037B2-1225-9E66-01F2-84661DFC0A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FA682-3CC1-107D-2CC7-4CAA48DD93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269734-7E7F-DA1F-0BEE-8E6298980104}"/>
              </a:ext>
            </a:extLst>
          </p:cNvPr>
          <p:cNvSpPr>
            <a:spLocks noGrp="1"/>
          </p:cNvSpPr>
          <p:nvPr>
            <p:ph type="body" idx="1"/>
          </p:nvPr>
        </p:nvSpPr>
        <p:spPr/>
        <p:txBody>
          <a:bodyPr/>
          <a:lstStyle/>
          <a:p>
            <a:r>
              <a:t>CAN is a shared broadcast bus. Arbitration uses the message identifier, while the CRC detects corruption in transit. Neither mechanism proves which controller originated a frame. J1939 defines message meaning on top of CAN but does not add sender authentication.</a:t>
            </a:r>
          </a:p>
          <a:p>
            <a:r>
              <a:t>[Sources]</a:t>
            </a:r>
          </a:p>
          <a:p>
            <a:r>
              <a:t>- User-provided OPSEC-approved paper, ‘Patching an Engine Control Module to Enhance Security.’</a:t>
            </a:r>
          </a:p>
          <a:p>
            <a:r>
              <a:t>- OpenAI image generation, 2026-08-06. Generic truck/CAN trust-gap illustration; no logos or embedded text.</a:t>
            </a:r>
          </a:p>
          <a:p>
            <a:r>
              <a:t>[/Sources]</a:t>
            </a:r>
          </a:p>
        </p:txBody>
      </p:sp>
      <p:sp>
        <p:nvSpPr>
          <p:cNvPr id="4" name="Slide Number Placeholder 3">
            <a:extLst>
              <a:ext uri="{FF2B5EF4-FFF2-40B4-BE49-F238E27FC236}">
                <a16:creationId xmlns:a16="http://schemas.microsoft.com/office/drawing/2014/main" id="{586E1334-9D40-6D1D-7E41-F3A4089272B3}"/>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836934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ELD is an illustrative threat-model-drift example, not a claim from the paper. Explain the three stages from left to right: infect, spread, attack.</a:t>
            </a:r>
          </a:p>
          <a:p>
            <a:endParaRPr/>
          </a:p>
          <a:p>
            <a:r>
              <a:t>[Sources]</a:t>
            </a:r>
          </a:p>
          <a:p>
            <a:r>
              <a:t>- Timeline and attack sequence synthesized from slides 3 and 7–9 of the supplied presentation.</a:t>
            </a:r>
          </a:p>
          <a:p>
            <a:r>
              <a:t>- Right-side visual generated for this task from the user-approved three-stage sequence.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Previous approaches improve security but create different deployment constraints. Protocol-level authentication is attractive but requires coordinated protocol and receiver changes. Anomaly detection is probabilistic and must trade false alarms against missed attacks. The prior external CAN conditioner is the closest architectural starting point because it combines deterministic filtering, cryptographic history, and an independent secure gateway—but it introduces a new hardware module.</a:t>
            </a:r>
          </a:p>
          <a:p>
            <a:r>
              <a:t>[Sources]</a:t>
            </a:r>
          </a:p>
          <a:p>
            <a:r>
              <a:t>- User-provided OPSEC-approved paper, Related Work discussion of machine-learning IDS, cryptographic approaches, and the external CAN conditioner.</a:t>
            </a:r>
          </a:p>
          <a:p>
            <a:r>
              <a:t>- Existing conditioner image preserved from the user-provided presentation.</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experiment is constrained to the deployed platform: no source code, no added security hardware, and no change to J1939. Hardware replacement may still be possible, but it adds integration, certification, downtime, and logistics cost.</a:t>
            </a:r>
          </a:p>
          <a:p>
            <a:r>
              <a:t>[Sources]</a:t>
            </a:r>
          </a:p>
          <a:p>
            <a:r>
              <a:t>- User-provided OPSEC-approved paper and presenter-provided narrative framing.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pplied Artificial Intelligence">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a:spLocks noGrp="1"/>
          </p:cNvSpPr>
          <p:nvPr/>
        </p:nvSpPr>
        <p:spPr>
          <a:xfrm>
            <a:off x="0" y="0"/>
            <a:ext cx="24384000" cy="9061938"/>
          </a:xfrm>
          <a:prstGeom prst="rect">
            <a:avLst/>
          </a:prstGeom>
          <a:solidFill>
            <a:srgbClr val="E78D00"/>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pic>
        <p:nvPicPr>
          <p:cNvPr id="23" name="Picture 5"/>
          <p:cNvPicPr>
            <a:picLocks noChangeAspect="1"/>
          </p:cNvPicPr>
          <p:nvPr/>
        </p:nvPicPr>
        <p:blipFill>
          <a:blip r:embed="rId2"/>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4461119"/>
            <a:ext cx="19594513" cy="6012917"/>
          </a:xfrm>
          <a:prstGeom prst="rect">
            <a:avLst/>
          </a:prstGeom>
        </p:spPr>
        <p:txBody>
          <a:bodyPr lIns="0" tIns="0" rIns="0" bIns="0"/>
          <a:lstStyle>
            <a:lvl1pPr algn="l">
              <a:buNone/>
              <a:defRPr sz="4800" b="0" i="0">
                <a:solidFill>
                  <a:schemeClr val="bg1"/>
                </a:solidFill>
                <a:latin typeface="Arial"/>
                <a:ea typeface="Arial"/>
                <a:cs typeface="Arial"/>
              </a:defRPr>
            </a:lvl1pPr>
            <a:lvl2pPr algn="l">
              <a:buNone/>
              <a:defRPr sz="4800" b="0" i="0">
                <a:solidFill>
                  <a:schemeClr val="bg1"/>
                </a:solidFill>
                <a:latin typeface="Arial"/>
                <a:ea typeface="Arial"/>
                <a:cs typeface="Arial"/>
              </a:defRPr>
            </a:lvl2pPr>
            <a:lvl3pPr algn="l">
              <a:buNone/>
              <a:defRPr sz="4800" b="0" i="0">
                <a:solidFill>
                  <a:schemeClr val="bg1"/>
                </a:solidFill>
                <a:latin typeface="Arial"/>
                <a:ea typeface="Arial"/>
                <a:cs typeface="Arial"/>
              </a:defRPr>
            </a:lvl3pPr>
            <a:lvl4pPr algn="l">
              <a:buNone/>
              <a:defRPr sz="4800" b="0" i="0">
                <a:solidFill>
                  <a:schemeClr val="bg1"/>
                </a:solidFill>
                <a:latin typeface="Arial"/>
                <a:ea typeface="Arial"/>
                <a:cs typeface="Arial"/>
              </a:defRPr>
            </a:lvl4pPr>
            <a:lvl5pPr algn="l">
              <a:buNone/>
              <a:defRPr sz="4800" b="0"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81199" y="3300785"/>
            <a:ext cx="19604183" cy="1857155"/>
          </a:xfrm>
          <a:prstGeom prst="rect">
            <a:avLst/>
          </a:prstGeom>
        </p:spPr>
        <p:txBody>
          <a:bodyPr lIns="0"/>
          <a:lstStyle>
            <a:lvl1pPr algn="l">
              <a:buNone/>
              <a:defRPr sz="7200" b="1" i="0">
                <a:solidFill>
                  <a:schemeClr val="bg1"/>
                </a:solidFill>
                <a:latin typeface="Arial"/>
                <a:ea typeface="Arial"/>
                <a:cs typeface="Arial"/>
              </a:defRPr>
            </a:lvl1pPr>
            <a:lvl2pPr algn="l">
              <a:buNone/>
              <a:defRPr sz="7200" b="1" i="0">
                <a:solidFill>
                  <a:schemeClr val="bg1"/>
                </a:solidFill>
                <a:latin typeface="Arial"/>
                <a:ea typeface="Arial"/>
                <a:cs typeface="Arial"/>
              </a:defRPr>
            </a:lvl2pPr>
            <a:lvl3pPr algn="l">
              <a:buNone/>
              <a:defRPr sz="7200" b="1" i="0">
                <a:solidFill>
                  <a:schemeClr val="bg1"/>
                </a:solidFill>
                <a:latin typeface="Arial"/>
                <a:ea typeface="Arial"/>
                <a:cs typeface="Arial"/>
              </a:defRPr>
            </a:lvl3pPr>
            <a:lvl4pPr algn="l">
              <a:buNone/>
              <a:defRPr sz="7200" b="1" i="0">
                <a:solidFill>
                  <a:schemeClr val="bg1"/>
                </a:solidFill>
                <a:latin typeface="Arial"/>
                <a:ea typeface="Arial"/>
                <a:cs typeface="Arial"/>
              </a:defRPr>
            </a:lvl4pPr>
            <a:lvl5pPr algn="l">
              <a:buNone/>
              <a:defRPr sz="7200" b="1"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5" name="GRAVIDIENT. Unique Design Concept">
            <a:extLst>
              <a:ext uri="{FF2B5EF4-FFF2-40B4-BE49-F238E27FC236}">
                <a16:creationId xmlns:a16="http://schemas.microsoft.com/office/drawing/2014/main" id="{14F65F1F-5EB4-AAFE-8F1A-C229657193EB}"/>
              </a:ext>
            </a:extLst>
          </p:cNvPr>
          <p:cNvSpPr>
            <a:spLocks noGrp="1"/>
          </p:cNvSpPr>
          <p:nvPr/>
        </p:nvSpPr>
        <p:spPr>
          <a:xfrm>
            <a:off x="11978640" y="457200"/>
            <a:ext cx="11986260" cy="748923"/>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chemeClr val="bg1"/>
                </a:solidFill>
                <a:latin typeface="Arial"/>
                <a:ea typeface="Arial"/>
                <a:cs typeface="Arial"/>
              </a:rPr>
              <a:t>APPLIED ARTIFICIAL INTELLIGENCE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a:spLocks noGrp="1"/>
          </p:cNvSpPr>
          <p:nvPr/>
        </p:nvSpPr>
        <p:spPr>
          <a:xfrm>
            <a:off x="0" y="12957048"/>
            <a:ext cx="24384000" cy="449705"/>
          </a:xfrm>
          <a:prstGeom prst="rect">
            <a:avLst/>
          </a:prstGeom>
          <a:solidFill>
            <a:srgbClr val="05BAFD"/>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sp>
        <p:nvSpPr>
          <p:cNvPr id="2" name="GRAVIDIENT. Unique Design Concept">
            <a:extLst>
              <a:ext uri="{FF2B5EF4-FFF2-40B4-BE49-F238E27FC236}">
                <a16:creationId xmlns:a16="http://schemas.microsoft.com/office/drawing/2014/main" id="{05082E6A-CEA3-F57C-296F-DB32C24FB3C5}"/>
              </a:ext>
            </a:extLst>
          </p:cNvPr>
          <p:cNvSpPr>
            <a:spLocks noGrp="1"/>
          </p:cNvSpPr>
          <p:nvPr/>
        </p:nvSpPr>
        <p:spPr>
          <a:xfrm>
            <a:off x="15130873" y="457200"/>
            <a:ext cx="8834027" cy="1395254"/>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rgbClr val="05BAFD"/>
                </a:solidFill>
                <a:latin typeface="Arial"/>
                <a:ea typeface="Arial"/>
                <a:cs typeface="Arial"/>
              </a:rPr>
              <a:t>MODULAR OPEN </a:t>
            </a:r>
            <a:br/>
            <a:r>
              <a:rPr sz="4200" b="1" i="0">
                <a:solidFill>
                  <a:srgbClr val="05BAFD"/>
                </a:solidFill>
                <a:latin typeface="Arial"/>
                <a:ea typeface="Arial"/>
                <a:cs typeface="Arial"/>
              </a:rPr>
              <a:t>SYSTEMS APPROACH</a:t>
            </a:r>
          </a:p>
        </p:txBody>
      </p:sp>
      <p:pic>
        <p:nvPicPr>
          <p:cNvPr id="21" name="Picture 17"/>
          <p:cNvPicPr>
            <a:picLocks noChangeAspect="1"/>
          </p:cNvPicPr>
          <p:nvPr/>
        </p:nvPicPr>
        <p:blipFill>
          <a:blip r:embed="rId2"/>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idx="10"/>
          </p:nvPr>
        </p:nvSpPr>
        <p:spPr>
          <a:xfrm>
            <a:off x="1981200" y="2479920"/>
            <a:ext cx="19594513" cy="10004425"/>
          </a:xfrm>
          <a:prstGeom prst="rect">
            <a:avLst/>
          </a:prstGeom>
        </p:spPr>
        <p:txBody>
          <a:bodyPr lIns="0" tIns="0" rIns="0" bIns="0"/>
          <a:lstStyle>
            <a:lvl1pPr algn="l">
              <a:buNone/>
              <a:defRPr sz="4800" b="0" i="0">
                <a:solidFill>
                  <a:schemeClr val="tx1">
                    <a:lumMod val="95000"/>
                    <a:lumOff val="5000"/>
                  </a:schemeClr>
                </a:solidFill>
                <a:latin typeface="Arial"/>
                <a:ea typeface="Arial"/>
                <a:cs typeface="Arial"/>
              </a:defRPr>
            </a:lvl1pPr>
            <a:lvl2pPr algn="l">
              <a:buNone/>
              <a:defRPr sz="4800" b="0" i="0">
                <a:solidFill>
                  <a:schemeClr val="tx1">
                    <a:lumMod val="95000"/>
                    <a:lumOff val="5000"/>
                  </a:schemeClr>
                </a:solidFill>
                <a:latin typeface="Arial"/>
                <a:ea typeface="Arial"/>
                <a:cs typeface="Arial"/>
              </a:defRPr>
            </a:lvl2pPr>
            <a:lvl3pPr algn="l">
              <a:buNone/>
              <a:defRPr sz="4800" b="0" i="0">
                <a:solidFill>
                  <a:schemeClr val="tx1">
                    <a:lumMod val="95000"/>
                    <a:lumOff val="5000"/>
                  </a:schemeClr>
                </a:solidFill>
                <a:latin typeface="Arial"/>
                <a:ea typeface="Arial"/>
                <a:cs typeface="Arial"/>
              </a:defRPr>
            </a:lvl3pPr>
            <a:lvl4pPr algn="l">
              <a:buNone/>
              <a:defRPr sz="4800" b="0" i="0">
                <a:solidFill>
                  <a:schemeClr val="tx1">
                    <a:lumMod val="95000"/>
                    <a:lumOff val="5000"/>
                  </a:schemeClr>
                </a:solidFill>
                <a:latin typeface="Arial"/>
                <a:ea typeface="Arial"/>
                <a:cs typeface="Arial"/>
              </a:defRPr>
            </a:lvl4pPr>
            <a:lvl5pPr algn="l">
              <a:buNone/>
              <a:defRPr sz="4800" b="0" i="0">
                <a:solidFill>
                  <a:schemeClr val="tx1">
                    <a:lumMod val="95000"/>
                    <a:lumOff val="5000"/>
                  </a:schemeClr>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idx="11"/>
          </p:nvPr>
        </p:nvSpPr>
        <p:spPr>
          <a:xfrm>
            <a:off x="1981200" y="238931"/>
            <a:ext cx="13127502" cy="1857155"/>
          </a:xfrm>
          <a:prstGeom prst="rect">
            <a:avLst/>
          </a:prstGeom>
        </p:spPr>
        <p:txBody>
          <a:bodyPr lIns="0"/>
          <a:lstStyle>
            <a:lvl1pPr algn="l">
              <a:buNone/>
              <a:defRPr sz="7200" b="1" i="0">
                <a:latin typeface="Arial"/>
                <a:ea typeface="Arial"/>
                <a:cs typeface="Arial"/>
              </a:defRPr>
            </a:lvl1pPr>
            <a:lvl2pPr algn="l">
              <a:buNone/>
              <a:defRPr sz="7200" b="1" i="0">
                <a:latin typeface="Arial"/>
                <a:ea typeface="Arial"/>
                <a:cs typeface="Arial"/>
              </a:defRPr>
            </a:lvl2pPr>
            <a:lvl3pPr algn="l">
              <a:buNone/>
              <a:defRPr sz="7200" b="1" i="0">
                <a:latin typeface="Arial"/>
                <a:ea typeface="Arial"/>
                <a:cs typeface="Arial"/>
              </a:defRPr>
            </a:lvl3pPr>
            <a:lvl4pPr algn="l">
              <a:buNone/>
              <a:defRPr sz="7200" b="1" i="0">
                <a:latin typeface="Arial"/>
                <a:ea typeface="Arial"/>
                <a:cs typeface="Arial"/>
              </a:defRPr>
            </a:lvl4pPr>
            <a:lvl5pPr algn="l">
              <a:buNone/>
              <a:defRPr sz="7200" b="1" i="0">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a:spLocks noGrp="1"/>
          </p:cNvSpPr>
          <p:nvPr/>
        </p:nvSpPr>
        <p:spPr>
          <a:xfrm>
            <a:off x="0" y="0"/>
            <a:ext cx="24384000" cy="9061938"/>
          </a:xfrm>
          <a:prstGeom prst="rect">
            <a:avLst/>
          </a:prstGeom>
          <a:solidFill>
            <a:srgbClr val="AD2B2A"/>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pic>
        <p:nvPicPr>
          <p:cNvPr id="23" name="Picture 4"/>
          <p:cNvPicPr>
            <a:picLocks noChangeAspect="1"/>
          </p:cNvPicPr>
          <p:nvPr/>
        </p:nvPicPr>
        <p:blipFill>
          <a:blip r:embed="rId2"/>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4461119"/>
            <a:ext cx="19594513" cy="6012917"/>
          </a:xfrm>
          <a:prstGeom prst="rect">
            <a:avLst/>
          </a:prstGeom>
        </p:spPr>
        <p:txBody>
          <a:bodyPr lIns="0" tIns="0" rIns="0" bIns="0"/>
          <a:lstStyle>
            <a:lvl1pPr algn="l">
              <a:buNone/>
              <a:defRPr sz="4800" b="0" i="0">
                <a:solidFill>
                  <a:schemeClr val="bg1"/>
                </a:solidFill>
                <a:latin typeface="Arial"/>
                <a:ea typeface="Arial"/>
                <a:cs typeface="Arial"/>
              </a:defRPr>
            </a:lvl1pPr>
            <a:lvl2pPr algn="l">
              <a:buNone/>
              <a:defRPr sz="4800" b="0" i="0">
                <a:solidFill>
                  <a:schemeClr val="bg1"/>
                </a:solidFill>
                <a:latin typeface="Arial"/>
                <a:ea typeface="Arial"/>
                <a:cs typeface="Arial"/>
              </a:defRPr>
            </a:lvl2pPr>
            <a:lvl3pPr algn="l">
              <a:buNone/>
              <a:defRPr sz="4800" b="0" i="0">
                <a:solidFill>
                  <a:schemeClr val="bg1"/>
                </a:solidFill>
                <a:latin typeface="Arial"/>
                <a:ea typeface="Arial"/>
                <a:cs typeface="Arial"/>
              </a:defRPr>
            </a:lvl3pPr>
            <a:lvl4pPr algn="l">
              <a:buNone/>
              <a:defRPr sz="4800" b="0" i="0">
                <a:solidFill>
                  <a:schemeClr val="bg1"/>
                </a:solidFill>
                <a:latin typeface="Arial"/>
                <a:ea typeface="Arial"/>
                <a:cs typeface="Arial"/>
              </a:defRPr>
            </a:lvl4pPr>
            <a:lvl5pPr algn="l">
              <a:buNone/>
              <a:defRPr sz="4800" b="0"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81199" y="3300785"/>
            <a:ext cx="19604183" cy="1857155"/>
          </a:xfrm>
          <a:prstGeom prst="rect">
            <a:avLst/>
          </a:prstGeom>
        </p:spPr>
        <p:txBody>
          <a:bodyPr lIns="0"/>
          <a:lstStyle>
            <a:lvl1pPr algn="l">
              <a:buNone/>
              <a:defRPr sz="7200" b="1" i="0">
                <a:solidFill>
                  <a:schemeClr val="bg1"/>
                </a:solidFill>
                <a:latin typeface="Arial"/>
                <a:ea typeface="Arial"/>
                <a:cs typeface="Arial"/>
              </a:defRPr>
            </a:lvl1pPr>
            <a:lvl2pPr algn="l">
              <a:buNone/>
              <a:defRPr sz="7200" b="1" i="0">
                <a:solidFill>
                  <a:schemeClr val="bg1"/>
                </a:solidFill>
                <a:latin typeface="Arial"/>
                <a:ea typeface="Arial"/>
                <a:cs typeface="Arial"/>
              </a:defRPr>
            </a:lvl2pPr>
            <a:lvl3pPr algn="l">
              <a:buNone/>
              <a:defRPr sz="7200" b="1" i="0">
                <a:solidFill>
                  <a:schemeClr val="bg1"/>
                </a:solidFill>
                <a:latin typeface="Arial"/>
                <a:ea typeface="Arial"/>
                <a:cs typeface="Arial"/>
              </a:defRPr>
            </a:lvl3pPr>
            <a:lvl4pPr algn="l">
              <a:buNone/>
              <a:defRPr sz="7200" b="1" i="0">
                <a:solidFill>
                  <a:schemeClr val="bg1"/>
                </a:solidFill>
                <a:latin typeface="Arial"/>
                <a:ea typeface="Arial"/>
                <a:cs typeface="Arial"/>
              </a:defRPr>
            </a:lvl4pPr>
            <a:lvl5pPr algn="l">
              <a:buNone/>
              <a:defRPr sz="7200" b="1"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2" name="GRAVIDIENT. Unique Design Concept">
            <a:extLst>
              <a:ext uri="{FF2B5EF4-FFF2-40B4-BE49-F238E27FC236}">
                <a16:creationId xmlns:a16="http://schemas.microsoft.com/office/drawing/2014/main" id="{5E4DE708-A109-0E54-DA3E-E1DFFE972D1A}"/>
              </a:ext>
            </a:extLst>
          </p:cNvPr>
          <p:cNvSpPr>
            <a:spLocks noGrp="1"/>
          </p:cNvSpPr>
          <p:nvPr/>
        </p:nvSpPr>
        <p:spPr>
          <a:xfrm>
            <a:off x="11260791" y="457200"/>
            <a:ext cx="12702643" cy="1395254"/>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chemeClr val="bg1"/>
                </a:solidFill>
                <a:latin typeface="Arial"/>
                <a:ea typeface="Arial"/>
                <a:cs typeface="Arial"/>
              </a:rPr>
              <a:t>DIGITAL ENGINEERING </a:t>
            </a:r>
            <a:br/>
            <a:r>
              <a:rPr sz="4200" b="1" i="0">
                <a:solidFill>
                  <a:schemeClr val="bg1"/>
                </a:solidFill>
                <a:latin typeface="Arial"/>
                <a:ea typeface="Arial"/>
                <a:cs typeface="Arial"/>
              </a:rPr>
              <a:t>/ SYSTEMS ENGINEERING</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a:spLocks noGrp="1"/>
          </p:cNvSpPr>
          <p:nvPr/>
        </p:nvSpPr>
        <p:spPr>
          <a:xfrm>
            <a:off x="0" y="12954268"/>
            <a:ext cx="24384000" cy="449705"/>
          </a:xfrm>
          <a:prstGeom prst="rect">
            <a:avLst/>
          </a:prstGeom>
          <a:solidFill>
            <a:srgbClr val="AD2B2B"/>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sp>
        <p:nvSpPr>
          <p:cNvPr id="2" name="GRAVIDIENT. Unique Design Concept">
            <a:extLst>
              <a:ext uri="{FF2B5EF4-FFF2-40B4-BE49-F238E27FC236}">
                <a16:creationId xmlns:a16="http://schemas.microsoft.com/office/drawing/2014/main" id="{05082E6A-CEA3-F57C-296F-DB32C24FB3C5}"/>
              </a:ext>
            </a:extLst>
          </p:cNvPr>
          <p:cNvSpPr>
            <a:spLocks noGrp="1"/>
          </p:cNvSpPr>
          <p:nvPr/>
        </p:nvSpPr>
        <p:spPr>
          <a:xfrm>
            <a:off x="11260791" y="457200"/>
            <a:ext cx="12702643" cy="1395254"/>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rgbClr val="AD2B2B"/>
                </a:solidFill>
                <a:latin typeface="Arial"/>
                <a:ea typeface="Arial"/>
                <a:cs typeface="Arial"/>
              </a:rPr>
              <a:t>DIGITAL ENGINEERING </a:t>
            </a:r>
            <a:br/>
            <a:r>
              <a:rPr sz="4200" b="1" i="0">
                <a:solidFill>
                  <a:srgbClr val="AD2B2B"/>
                </a:solidFill>
                <a:latin typeface="Arial"/>
                <a:ea typeface="Arial"/>
                <a:cs typeface="Arial"/>
              </a:rPr>
              <a:t>/ SYSTEMS ENGINEERING</a:t>
            </a:r>
          </a:p>
        </p:txBody>
      </p:sp>
      <p:pic>
        <p:nvPicPr>
          <p:cNvPr id="21" name="Picture 17"/>
          <p:cNvPicPr>
            <a:picLocks noChangeAspect="1"/>
          </p:cNvPicPr>
          <p:nvPr/>
        </p:nvPicPr>
        <p:blipFill>
          <a:blip r:embed="rId2"/>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idx="10"/>
          </p:nvPr>
        </p:nvSpPr>
        <p:spPr>
          <a:xfrm>
            <a:off x="1981200" y="2479920"/>
            <a:ext cx="19594513" cy="10004425"/>
          </a:xfrm>
          <a:prstGeom prst="rect">
            <a:avLst/>
          </a:prstGeom>
        </p:spPr>
        <p:txBody>
          <a:bodyPr lIns="0" tIns="0" rIns="0" bIns="0"/>
          <a:lstStyle>
            <a:lvl1pPr algn="l">
              <a:buNone/>
              <a:defRPr sz="4800" b="0" i="0">
                <a:solidFill>
                  <a:schemeClr val="tx1">
                    <a:lumMod val="95000"/>
                    <a:lumOff val="5000"/>
                  </a:schemeClr>
                </a:solidFill>
                <a:latin typeface="Arial"/>
                <a:ea typeface="Arial"/>
                <a:cs typeface="Arial"/>
              </a:defRPr>
            </a:lvl1pPr>
            <a:lvl2pPr algn="l">
              <a:buNone/>
              <a:defRPr sz="4800" b="0" i="0">
                <a:solidFill>
                  <a:schemeClr val="tx1">
                    <a:lumMod val="95000"/>
                    <a:lumOff val="5000"/>
                  </a:schemeClr>
                </a:solidFill>
                <a:latin typeface="Arial"/>
                <a:ea typeface="Arial"/>
                <a:cs typeface="Arial"/>
              </a:defRPr>
            </a:lvl2pPr>
            <a:lvl3pPr algn="l">
              <a:buNone/>
              <a:defRPr sz="4800" b="0" i="0">
                <a:solidFill>
                  <a:schemeClr val="tx1">
                    <a:lumMod val="95000"/>
                    <a:lumOff val="5000"/>
                  </a:schemeClr>
                </a:solidFill>
                <a:latin typeface="Arial"/>
                <a:ea typeface="Arial"/>
                <a:cs typeface="Arial"/>
              </a:defRPr>
            </a:lvl3pPr>
            <a:lvl4pPr algn="l">
              <a:buNone/>
              <a:defRPr sz="4800" b="0" i="0">
                <a:solidFill>
                  <a:schemeClr val="tx1">
                    <a:lumMod val="95000"/>
                    <a:lumOff val="5000"/>
                  </a:schemeClr>
                </a:solidFill>
                <a:latin typeface="Arial"/>
                <a:ea typeface="Arial"/>
                <a:cs typeface="Arial"/>
              </a:defRPr>
            </a:lvl4pPr>
            <a:lvl5pPr algn="l">
              <a:buNone/>
              <a:defRPr sz="4800" b="0" i="0">
                <a:solidFill>
                  <a:schemeClr val="tx1">
                    <a:lumMod val="95000"/>
                    <a:lumOff val="5000"/>
                  </a:schemeClr>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idx="11"/>
          </p:nvPr>
        </p:nvSpPr>
        <p:spPr>
          <a:xfrm>
            <a:off x="1981200" y="238931"/>
            <a:ext cx="13127502" cy="1857155"/>
          </a:xfrm>
          <a:prstGeom prst="rect">
            <a:avLst/>
          </a:prstGeom>
        </p:spPr>
        <p:txBody>
          <a:bodyPr lIns="0"/>
          <a:lstStyle>
            <a:lvl1pPr algn="l">
              <a:buNone/>
              <a:defRPr sz="7200" b="1" i="0">
                <a:latin typeface="Arial"/>
                <a:ea typeface="Arial"/>
                <a:cs typeface="Arial"/>
              </a:defRPr>
            </a:lvl1pPr>
            <a:lvl2pPr algn="l">
              <a:buNone/>
              <a:defRPr sz="7200" b="1" i="0">
                <a:latin typeface="Arial"/>
                <a:ea typeface="Arial"/>
                <a:cs typeface="Arial"/>
              </a:defRPr>
            </a:lvl2pPr>
            <a:lvl3pPr algn="l">
              <a:buNone/>
              <a:defRPr sz="7200" b="1" i="0">
                <a:latin typeface="Arial"/>
                <a:ea typeface="Arial"/>
                <a:cs typeface="Arial"/>
              </a:defRPr>
            </a:lvl3pPr>
            <a:lvl4pPr algn="l">
              <a:buNone/>
              <a:defRPr sz="7200" b="1" i="0">
                <a:latin typeface="Arial"/>
                <a:ea typeface="Arial"/>
                <a:cs typeface="Arial"/>
              </a:defRPr>
            </a:lvl4pPr>
            <a:lvl5pPr algn="l">
              <a:buNone/>
              <a:defRPr sz="7200" b="1" i="0">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a:spLocks noGrp="1"/>
          </p:cNvSpPr>
          <p:nvPr/>
        </p:nvSpPr>
        <p:spPr>
          <a:xfrm>
            <a:off x="0" y="0"/>
            <a:ext cx="24384000" cy="9061938"/>
          </a:xfrm>
          <a:prstGeom prst="rect">
            <a:avLst/>
          </a:prstGeom>
          <a:solidFill>
            <a:srgbClr val="703FA0"/>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pic>
        <p:nvPicPr>
          <p:cNvPr id="23" name="Picture 4"/>
          <p:cNvPicPr>
            <a:picLocks noChangeAspect="1"/>
          </p:cNvPicPr>
          <p:nvPr/>
        </p:nvPicPr>
        <p:blipFill>
          <a:blip r:embed="rId2"/>
          <a:srcRect/>
          <a:stretch/>
        </p:blipFill>
        <p:spPr>
          <a:xfrm>
            <a:off x="0"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4461119"/>
            <a:ext cx="19594513" cy="6012917"/>
          </a:xfrm>
          <a:prstGeom prst="rect">
            <a:avLst/>
          </a:prstGeom>
        </p:spPr>
        <p:txBody>
          <a:bodyPr lIns="0" tIns="0" rIns="0" bIns="0"/>
          <a:lstStyle>
            <a:lvl1pPr algn="l">
              <a:buNone/>
              <a:defRPr sz="4800" b="0" i="0">
                <a:solidFill>
                  <a:schemeClr val="bg1"/>
                </a:solidFill>
                <a:latin typeface="Arial"/>
                <a:ea typeface="Arial"/>
                <a:cs typeface="Arial"/>
              </a:defRPr>
            </a:lvl1pPr>
            <a:lvl2pPr algn="l">
              <a:buNone/>
              <a:defRPr sz="4800" b="0" i="0">
                <a:solidFill>
                  <a:schemeClr val="bg1"/>
                </a:solidFill>
                <a:latin typeface="Arial"/>
                <a:ea typeface="Arial"/>
                <a:cs typeface="Arial"/>
              </a:defRPr>
            </a:lvl2pPr>
            <a:lvl3pPr algn="l">
              <a:buNone/>
              <a:defRPr sz="4800" b="0" i="0">
                <a:solidFill>
                  <a:schemeClr val="bg1"/>
                </a:solidFill>
                <a:latin typeface="Arial"/>
                <a:ea typeface="Arial"/>
                <a:cs typeface="Arial"/>
              </a:defRPr>
            </a:lvl3pPr>
            <a:lvl4pPr algn="l">
              <a:buNone/>
              <a:defRPr sz="4800" b="0" i="0">
                <a:solidFill>
                  <a:schemeClr val="bg1"/>
                </a:solidFill>
                <a:latin typeface="Arial"/>
                <a:ea typeface="Arial"/>
                <a:cs typeface="Arial"/>
              </a:defRPr>
            </a:lvl4pPr>
            <a:lvl5pPr algn="l">
              <a:buNone/>
              <a:defRPr sz="4800" b="0"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71530" y="3300785"/>
            <a:ext cx="19604183" cy="1857155"/>
          </a:xfrm>
          <a:prstGeom prst="rect">
            <a:avLst/>
          </a:prstGeom>
        </p:spPr>
        <p:txBody>
          <a:bodyPr lIns="0"/>
          <a:lstStyle>
            <a:lvl1pPr algn="l">
              <a:buNone/>
              <a:defRPr sz="7200" b="1" i="0">
                <a:solidFill>
                  <a:schemeClr val="bg1"/>
                </a:solidFill>
                <a:latin typeface="Arial"/>
                <a:ea typeface="Arial"/>
                <a:cs typeface="Arial"/>
              </a:defRPr>
            </a:lvl1pPr>
            <a:lvl2pPr algn="l">
              <a:buNone/>
              <a:defRPr sz="7200" b="1" i="0">
                <a:solidFill>
                  <a:schemeClr val="bg1"/>
                </a:solidFill>
                <a:latin typeface="Arial"/>
                <a:ea typeface="Arial"/>
                <a:cs typeface="Arial"/>
              </a:defRPr>
            </a:lvl2pPr>
            <a:lvl3pPr algn="l">
              <a:buNone/>
              <a:defRPr sz="7200" b="1" i="0">
                <a:solidFill>
                  <a:schemeClr val="bg1"/>
                </a:solidFill>
                <a:latin typeface="Arial"/>
                <a:ea typeface="Arial"/>
                <a:cs typeface="Arial"/>
              </a:defRPr>
            </a:lvl3pPr>
            <a:lvl4pPr algn="l">
              <a:buNone/>
              <a:defRPr sz="7200" b="1" i="0">
                <a:solidFill>
                  <a:schemeClr val="bg1"/>
                </a:solidFill>
                <a:latin typeface="Arial"/>
                <a:ea typeface="Arial"/>
                <a:cs typeface="Arial"/>
              </a:defRPr>
            </a:lvl4pPr>
            <a:lvl5pPr algn="l">
              <a:buNone/>
              <a:defRPr sz="7200" b="1"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2" name="GRAVIDIENT. Unique Design Concept">
            <a:extLst>
              <a:ext uri="{FF2B5EF4-FFF2-40B4-BE49-F238E27FC236}">
                <a16:creationId xmlns:a16="http://schemas.microsoft.com/office/drawing/2014/main" id="{429B97DB-C9DA-9168-2AF2-6713765492E7}"/>
              </a:ext>
            </a:extLst>
          </p:cNvPr>
          <p:cNvSpPr>
            <a:spLocks noGrp="1"/>
          </p:cNvSpPr>
          <p:nvPr/>
        </p:nvSpPr>
        <p:spPr>
          <a:xfrm>
            <a:off x="9946341" y="457200"/>
            <a:ext cx="14003904" cy="748923"/>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chemeClr val="bg1"/>
                </a:solidFill>
                <a:latin typeface="Arial"/>
                <a:ea typeface="Arial"/>
                <a:cs typeface="Arial"/>
              </a:rPr>
              <a:t>AUTONOMY &amp; ROBOTICS</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AR">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a:spLocks noGrp="1"/>
          </p:cNvSpPr>
          <p:nvPr/>
        </p:nvSpPr>
        <p:spPr>
          <a:xfrm>
            <a:off x="0" y="12957048"/>
            <a:ext cx="24384000" cy="449705"/>
          </a:xfrm>
          <a:prstGeom prst="rect">
            <a:avLst/>
          </a:prstGeom>
          <a:solidFill>
            <a:srgbClr val="703F9F"/>
          </a:solidFill>
          <a:ln w="12700">
            <a:solidFill>
              <a:schemeClr val="accent1"/>
            </a:solid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sp>
        <p:nvSpPr>
          <p:cNvPr id="2" name="GRAVIDIENT. Unique Design Concept">
            <a:extLst>
              <a:ext uri="{FF2B5EF4-FFF2-40B4-BE49-F238E27FC236}">
                <a16:creationId xmlns:a16="http://schemas.microsoft.com/office/drawing/2014/main" id="{05082E6A-CEA3-F57C-296F-DB32C24FB3C5}"/>
              </a:ext>
            </a:extLst>
          </p:cNvPr>
          <p:cNvSpPr>
            <a:spLocks noGrp="1"/>
          </p:cNvSpPr>
          <p:nvPr/>
        </p:nvSpPr>
        <p:spPr>
          <a:xfrm>
            <a:off x="9946341" y="457200"/>
            <a:ext cx="14003904" cy="748923"/>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rgbClr val="703F9F"/>
                </a:solidFill>
                <a:latin typeface="Arial"/>
                <a:ea typeface="Arial"/>
                <a:cs typeface="Arial"/>
              </a:rPr>
              <a:t>AUTONOMY &amp; ROBOTICS</a:t>
            </a:r>
          </a:p>
        </p:txBody>
      </p:sp>
      <p:pic>
        <p:nvPicPr>
          <p:cNvPr id="21" name="Picture 17"/>
          <p:cNvPicPr>
            <a:picLocks noChangeAspect="1"/>
          </p:cNvPicPr>
          <p:nvPr/>
        </p:nvPicPr>
        <p:blipFill>
          <a:blip r:embed="rId2"/>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idx="10"/>
          </p:nvPr>
        </p:nvSpPr>
        <p:spPr>
          <a:xfrm>
            <a:off x="1981200" y="2479920"/>
            <a:ext cx="19594513" cy="10004425"/>
          </a:xfrm>
          <a:prstGeom prst="rect">
            <a:avLst/>
          </a:prstGeom>
        </p:spPr>
        <p:txBody>
          <a:bodyPr lIns="0" tIns="0" rIns="0" bIns="0"/>
          <a:lstStyle>
            <a:lvl1pPr algn="l">
              <a:buNone/>
              <a:defRPr sz="4800" b="0" i="0">
                <a:solidFill>
                  <a:schemeClr val="tx1">
                    <a:lumMod val="95000"/>
                    <a:lumOff val="5000"/>
                  </a:schemeClr>
                </a:solidFill>
                <a:latin typeface="Arial"/>
                <a:ea typeface="Arial"/>
                <a:cs typeface="Arial"/>
              </a:defRPr>
            </a:lvl1pPr>
            <a:lvl2pPr algn="l">
              <a:buNone/>
              <a:defRPr sz="4800" b="0" i="0">
                <a:solidFill>
                  <a:schemeClr val="tx1">
                    <a:lumMod val="95000"/>
                    <a:lumOff val="5000"/>
                  </a:schemeClr>
                </a:solidFill>
                <a:latin typeface="Arial"/>
                <a:ea typeface="Arial"/>
                <a:cs typeface="Arial"/>
              </a:defRPr>
            </a:lvl2pPr>
            <a:lvl3pPr algn="l">
              <a:buNone/>
              <a:defRPr sz="4800" b="0" i="0">
                <a:solidFill>
                  <a:schemeClr val="tx1">
                    <a:lumMod val="95000"/>
                    <a:lumOff val="5000"/>
                  </a:schemeClr>
                </a:solidFill>
                <a:latin typeface="Arial"/>
                <a:ea typeface="Arial"/>
                <a:cs typeface="Arial"/>
              </a:defRPr>
            </a:lvl3pPr>
            <a:lvl4pPr algn="l">
              <a:buNone/>
              <a:defRPr sz="4800" b="0" i="0">
                <a:solidFill>
                  <a:schemeClr val="tx1">
                    <a:lumMod val="95000"/>
                    <a:lumOff val="5000"/>
                  </a:schemeClr>
                </a:solidFill>
                <a:latin typeface="Arial"/>
                <a:ea typeface="Arial"/>
                <a:cs typeface="Arial"/>
              </a:defRPr>
            </a:lvl4pPr>
            <a:lvl5pPr algn="l">
              <a:buNone/>
              <a:defRPr sz="4800" b="0" i="0">
                <a:solidFill>
                  <a:schemeClr val="tx1">
                    <a:lumMod val="95000"/>
                    <a:lumOff val="5000"/>
                  </a:schemeClr>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idx="11"/>
          </p:nvPr>
        </p:nvSpPr>
        <p:spPr>
          <a:xfrm>
            <a:off x="1981200" y="238931"/>
            <a:ext cx="13127502" cy="1857155"/>
          </a:xfrm>
          <a:prstGeom prst="rect">
            <a:avLst/>
          </a:prstGeom>
        </p:spPr>
        <p:txBody>
          <a:bodyPr lIns="0"/>
          <a:lstStyle>
            <a:lvl1pPr algn="l">
              <a:buNone/>
              <a:defRPr sz="7200" b="1" i="0">
                <a:latin typeface="Arial"/>
                <a:ea typeface="Arial"/>
                <a:cs typeface="Arial"/>
              </a:defRPr>
            </a:lvl1pPr>
            <a:lvl2pPr algn="l">
              <a:buNone/>
              <a:defRPr sz="7200" b="1" i="0">
                <a:latin typeface="Arial"/>
                <a:ea typeface="Arial"/>
                <a:cs typeface="Arial"/>
              </a:defRPr>
            </a:lvl2pPr>
            <a:lvl3pPr algn="l">
              <a:buNone/>
              <a:defRPr sz="7200" b="1" i="0">
                <a:latin typeface="Arial"/>
                <a:ea typeface="Arial"/>
                <a:cs typeface="Arial"/>
              </a:defRPr>
            </a:lvl3pPr>
            <a:lvl4pPr algn="l">
              <a:buNone/>
              <a:defRPr sz="7200" b="1" i="0">
                <a:latin typeface="Arial"/>
                <a:ea typeface="Arial"/>
                <a:cs typeface="Arial"/>
              </a:defRPr>
            </a:lvl4pPr>
            <a:lvl5pPr algn="l">
              <a:buNone/>
              <a:defRPr sz="7200" b="1" i="0">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a:spLocks noGrp="1"/>
          </p:cNvSpPr>
          <p:nvPr/>
        </p:nvSpPr>
        <p:spPr>
          <a:xfrm>
            <a:off x="0" y="0"/>
            <a:ext cx="24384000" cy="9061938"/>
          </a:xfrm>
          <a:prstGeom prst="rect">
            <a:avLst/>
          </a:prstGeom>
          <a:solidFill>
            <a:srgbClr val="4866B7"/>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pic>
        <p:nvPicPr>
          <p:cNvPr id="23" name="Picture 4"/>
          <p:cNvPicPr>
            <a:picLocks noChangeAspect="1"/>
          </p:cNvPicPr>
          <p:nvPr/>
        </p:nvPicPr>
        <p:blipFill>
          <a:blip r:embed="rId2"/>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4461119"/>
            <a:ext cx="19594513" cy="6012917"/>
          </a:xfrm>
          <a:prstGeom prst="rect">
            <a:avLst/>
          </a:prstGeom>
        </p:spPr>
        <p:txBody>
          <a:bodyPr lIns="0" tIns="0" rIns="0" bIns="0"/>
          <a:lstStyle>
            <a:lvl1pPr algn="l">
              <a:buNone/>
              <a:defRPr sz="4800" b="0" i="0">
                <a:solidFill>
                  <a:schemeClr val="bg1"/>
                </a:solidFill>
                <a:latin typeface="Arial"/>
                <a:ea typeface="Arial"/>
                <a:cs typeface="Arial"/>
              </a:defRPr>
            </a:lvl1pPr>
            <a:lvl2pPr algn="l">
              <a:buNone/>
              <a:defRPr sz="4800" b="0" i="0">
                <a:solidFill>
                  <a:schemeClr val="bg1"/>
                </a:solidFill>
                <a:latin typeface="Arial"/>
                <a:ea typeface="Arial"/>
                <a:cs typeface="Arial"/>
              </a:defRPr>
            </a:lvl2pPr>
            <a:lvl3pPr algn="l">
              <a:buNone/>
              <a:defRPr sz="4800" b="0" i="0">
                <a:solidFill>
                  <a:schemeClr val="bg1"/>
                </a:solidFill>
                <a:latin typeface="Arial"/>
                <a:ea typeface="Arial"/>
                <a:cs typeface="Arial"/>
              </a:defRPr>
            </a:lvl3pPr>
            <a:lvl4pPr algn="l">
              <a:buNone/>
              <a:defRPr sz="4800" b="0" i="0">
                <a:solidFill>
                  <a:schemeClr val="bg1"/>
                </a:solidFill>
                <a:latin typeface="Arial"/>
                <a:ea typeface="Arial"/>
                <a:cs typeface="Arial"/>
              </a:defRPr>
            </a:lvl4pPr>
            <a:lvl5pPr algn="l">
              <a:buNone/>
              <a:defRPr sz="4800" b="0"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81199" y="3300785"/>
            <a:ext cx="19604183" cy="1857155"/>
          </a:xfrm>
          <a:prstGeom prst="rect">
            <a:avLst/>
          </a:prstGeom>
        </p:spPr>
        <p:txBody>
          <a:bodyPr lIns="0"/>
          <a:lstStyle>
            <a:lvl1pPr algn="l">
              <a:buNone/>
              <a:defRPr sz="7200" b="1" i="0">
                <a:solidFill>
                  <a:schemeClr val="bg1"/>
                </a:solidFill>
                <a:latin typeface="Arial"/>
                <a:ea typeface="Arial"/>
                <a:cs typeface="Arial"/>
              </a:defRPr>
            </a:lvl1pPr>
            <a:lvl2pPr algn="l">
              <a:buNone/>
              <a:defRPr sz="7200" b="1" i="0">
                <a:solidFill>
                  <a:schemeClr val="bg1"/>
                </a:solidFill>
                <a:latin typeface="Arial"/>
                <a:ea typeface="Arial"/>
                <a:cs typeface="Arial"/>
              </a:defRPr>
            </a:lvl2pPr>
            <a:lvl3pPr algn="l">
              <a:buNone/>
              <a:defRPr sz="7200" b="1" i="0">
                <a:solidFill>
                  <a:schemeClr val="bg1"/>
                </a:solidFill>
                <a:latin typeface="Arial"/>
                <a:ea typeface="Arial"/>
                <a:cs typeface="Arial"/>
              </a:defRPr>
            </a:lvl3pPr>
            <a:lvl4pPr algn="l">
              <a:buNone/>
              <a:defRPr sz="7200" b="1" i="0">
                <a:solidFill>
                  <a:schemeClr val="bg1"/>
                </a:solidFill>
                <a:latin typeface="Arial"/>
                <a:ea typeface="Arial"/>
                <a:cs typeface="Arial"/>
              </a:defRPr>
            </a:lvl4pPr>
            <a:lvl5pPr algn="l">
              <a:buNone/>
              <a:defRPr sz="7200" b="1"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3" name="GRAVIDIENT. Unique Design Concept">
            <a:extLst>
              <a:ext uri="{FF2B5EF4-FFF2-40B4-BE49-F238E27FC236}">
                <a16:creationId xmlns:a16="http://schemas.microsoft.com/office/drawing/2014/main" id="{3CD876A4-65FA-8CA5-F196-CC2E1A32B1F7}"/>
              </a:ext>
            </a:extLst>
          </p:cNvPr>
          <p:cNvSpPr>
            <a:spLocks noGrp="1"/>
          </p:cNvSpPr>
          <p:nvPr/>
        </p:nvSpPr>
        <p:spPr>
          <a:xfrm>
            <a:off x="17147242" y="457200"/>
            <a:ext cx="6808722" cy="748923"/>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chemeClr val="bg1"/>
                </a:solidFill>
                <a:latin typeface="Arial"/>
                <a:ea typeface="Arial"/>
                <a:cs typeface="Arial"/>
              </a:rPr>
              <a:t>POWER &amp; MOBILITY</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a:spLocks noGrp="1"/>
          </p:cNvSpPr>
          <p:nvPr/>
        </p:nvSpPr>
        <p:spPr>
          <a:xfrm>
            <a:off x="0" y="12957048"/>
            <a:ext cx="24384000" cy="449705"/>
          </a:xfrm>
          <a:prstGeom prst="rect">
            <a:avLst/>
          </a:prstGeom>
          <a:solidFill>
            <a:srgbClr val="2D4682"/>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sp>
        <p:nvSpPr>
          <p:cNvPr id="2" name="GRAVIDIENT. Unique Design Concept">
            <a:extLst>
              <a:ext uri="{FF2B5EF4-FFF2-40B4-BE49-F238E27FC236}">
                <a16:creationId xmlns:a16="http://schemas.microsoft.com/office/drawing/2014/main" id="{05082E6A-CEA3-F57C-296F-DB32C24FB3C5}"/>
              </a:ext>
            </a:extLst>
          </p:cNvPr>
          <p:cNvSpPr>
            <a:spLocks noGrp="1"/>
          </p:cNvSpPr>
          <p:nvPr/>
        </p:nvSpPr>
        <p:spPr>
          <a:xfrm>
            <a:off x="17147242" y="457200"/>
            <a:ext cx="6808722" cy="748923"/>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rgbClr val="4867B7"/>
                </a:solidFill>
                <a:latin typeface="Arial"/>
                <a:ea typeface="Arial"/>
                <a:cs typeface="Arial"/>
              </a:rPr>
              <a:t>POWER &amp; MOBILITY </a:t>
            </a:r>
          </a:p>
        </p:txBody>
      </p:sp>
      <p:pic>
        <p:nvPicPr>
          <p:cNvPr id="21" name="Picture 17"/>
          <p:cNvPicPr>
            <a:picLocks noChangeAspect="1"/>
          </p:cNvPicPr>
          <p:nvPr/>
        </p:nvPicPr>
        <p:blipFill>
          <a:blip r:embed="rId2"/>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idx="10"/>
          </p:nvPr>
        </p:nvSpPr>
        <p:spPr>
          <a:xfrm>
            <a:off x="1981200" y="2479920"/>
            <a:ext cx="19594513" cy="10004425"/>
          </a:xfrm>
          <a:prstGeom prst="rect">
            <a:avLst/>
          </a:prstGeom>
        </p:spPr>
        <p:txBody>
          <a:bodyPr lIns="0" tIns="0" rIns="0" bIns="0"/>
          <a:lstStyle>
            <a:lvl1pPr algn="l">
              <a:buNone/>
              <a:defRPr sz="4800" b="0" i="0">
                <a:solidFill>
                  <a:schemeClr val="tx1">
                    <a:lumMod val="95000"/>
                    <a:lumOff val="5000"/>
                  </a:schemeClr>
                </a:solidFill>
                <a:latin typeface="Arial"/>
                <a:ea typeface="Arial"/>
                <a:cs typeface="Arial"/>
              </a:defRPr>
            </a:lvl1pPr>
            <a:lvl2pPr algn="l">
              <a:buNone/>
              <a:defRPr sz="4800" b="0" i="0">
                <a:solidFill>
                  <a:schemeClr val="tx1">
                    <a:lumMod val="95000"/>
                    <a:lumOff val="5000"/>
                  </a:schemeClr>
                </a:solidFill>
                <a:latin typeface="Arial"/>
                <a:ea typeface="Arial"/>
                <a:cs typeface="Arial"/>
              </a:defRPr>
            </a:lvl2pPr>
            <a:lvl3pPr algn="l">
              <a:buNone/>
              <a:defRPr sz="4800" b="0" i="0">
                <a:solidFill>
                  <a:schemeClr val="tx1">
                    <a:lumMod val="95000"/>
                    <a:lumOff val="5000"/>
                  </a:schemeClr>
                </a:solidFill>
                <a:latin typeface="Arial"/>
                <a:ea typeface="Arial"/>
                <a:cs typeface="Arial"/>
              </a:defRPr>
            </a:lvl3pPr>
            <a:lvl4pPr algn="l">
              <a:buNone/>
              <a:defRPr sz="4800" b="0" i="0">
                <a:solidFill>
                  <a:schemeClr val="tx1">
                    <a:lumMod val="95000"/>
                    <a:lumOff val="5000"/>
                  </a:schemeClr>
                </a:solidFill>
                <a:latin typeface="Arial"/>
                <a:ea typeface="Arial"/>
                <a:cs typeface="Arial"/>
              </a:defRPr>
            </a:lvl4pPr>
            <a:lvl5pPr algn="l">
              <a:buNone/>
              <a:defRPr sz="4800" b="0" i="0">
                <a:solidFill>
                  <a:schemeClr val="tx1">
                    <a:lumMod val="95000"/>
                    <a:lumOff val="5000"/>
                  </a:schemeClr>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idx="11"/>
          </p:nvPr>
        </p:nvSpPr>
        <p:spPr>
          <a:xfrm>
            <a:off x="1981200" y="238931"/>
            <a:ext cx="13127502" cy="1857155"/>
          </a:xfrm>
          <a:prstGeom prst="rect">
            <a:avLst/>
          </a:prstGeom>
        </p:spPr>
        <p:txBody>
          <a:bodyPr lIns="0"/>
          <a:lstStyle>
            <a:lvl1pPr algn="l">
              <a:buNone/>
              <a:defRPr sz="7200" b="1" i="0">
                <a:latin typeface="Arial"/>
                <a:ea typeface="Arial"/>
                <a:cs typeface="Arial"/>
              </a:defRPr>
            </a:lvl1pPr>
            <a:lvl2pPr algn="l">
              <a:buNone/>
              <a:defRPr sz="7200" b="1" i="0">
                <a:latin typeface="Arial"/>
                <a:ea typeface="Arial"/>
                <a:cs typeface="Arial"/>
              </a:defRPr>
            </a:lvl2pPr>
            <a:lvl3pPr algn="l">
              <a:buNone/>
              <a:defRPr sz="7200" b="1" i="0">
                <a:latin typeface="Arial"/>
                <a:ea typeface="Arial"/>
                <a:cs typeface="Arial"/>
              </a:defRPr>
            </a:lvl3pPr>
            <a:lvl4pPr algn="l">
              <a:buNone/>
              <a:defRPr sz="7200" b="1" i="0">
                <a:latin typeface="Arial"/>
                <a:ea typeface="Arial"/>
                <a:cs typeface="Arial"/>
              </a:defRPr>
            </a:lvl4pPr>
            <a:lvl5pPr algn="l">
              <a:buNone/>
              <a:defRPr sz="7200" b="1" i="0">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
        <p:cNvGrpSpPr/>
        <p:nvPr/>
      </p:nvGrpSpPr>
      <p:grpSpPr>
        <a:xfrm>
          <a:off x="0" y="0"/>
          <a:ext cx="0" cy="0"/>
          <a:chOff x="0" y="0"/>
          <a:chExt cx="0" cy="0"/>
        </a:xfrm>
      </p:grpSpPr>
      <p:sp>
        <p:nvSpPr>
          <p:cNvPr id="22" name="Google Shape;22;p22">
            <a:extLst>
              <a:ext uri="{FF2B5EF4-FFF2-40B4-BE49-F238E27FC236}">
                <a16:creationId xmlns:a16="http://schemas.microsoft.com/office/drawing/2014/main" id="{6DD2045F-6E28-461A-B811-BD2F4D8345DB}"/>
              </a:ext>
            </a:extLst>
          </p:cNvPr>
          <p:cNvSpPr>
            <a:spLocks noGrp="1"/>
          </p:cNvSpPr>
          <p:nvPr>
            <p:ph type="title"/>
          </p:nvPr>
        </p:nvSpPr>
        <p:spPr>
          <a:xfrm>
            <a:off x="1676400" y="730250"/>
            <a:ext cx="21031200" cy="2651400"/>
          </a:xfrm>
          <a:prstGeom prst="rect">
            <a:avLst/>
          </a:prstGeom>
          <a:noFill/>
          <a:ln>
            <a:noFill/>
          </a:ln>
        </p:spPr>
        <p:txBody>
          <a:bodyPr spcFirstLastPara="1" wrap="square" lIns="91425" tIns="45700" rIns="91425" bIns="45700" anchor="ctr">
            <a:normAutofit/>
          </a:bodyPr>
          <a:lstStyle>
            <a:lvl1pPr algn="l">
              <a:lnSpc>
                <a:spcPct val="90000"/>
              </a:lnSpc>
              <a:spcBef>
                <a:spcPts val="0"/>
              </a:spcBef>
              <a:spcAft>
                <a:spcPts val="0"/>
              </a:spcAft>
              <a:buClr>
                <a:schemeClr val="lt1"/>
              </a:buClr>
              <a:buSzPts val="1800"/>
              <a:buNone/>
              <a:defRPr b="0" i="0">
                <a:latin typeface="Barlow"/>
                <a:ea typeface="Barlow"/>
                <a:cs typeface="Barlow"/>
              </a:defRPr>
            </a:lvl1pPr>
            <a:lvl2pPr algn="l">
              <a:lnSpc>
                <a:spcPct val="100000"/>
              </a:lnSpc>
              <a:spcBef>
                <a:spcPts val="0"/>
              </a:spcBef>
              <a:spcAft>
                <a:spcPts val="0"/>
              </a:spcAft>
              <a:buSzPts val="1400"/>
              <a:buNone/>
              <a:defRPr/>
            </a:lvl2pPr>
            <a:lvl3pPr algn="l">
              <a:lnSpc>
                <a:spcPct val="100000"/>
              </a:lnSpc>
              <a:spcBef>
                <a:spcPts val="0"/>
              </a:spcBef>
              <a:spcAft>
                <a:spcPts val="0"/>
              </a:spcAft>
              <a:buSzPts val="1400"/>
              <a:buNone/>
              <a:defRPr/>
            </a:lvl3pPr>
            <a:lvl4pPr algn="l">
              <a:lnSpc>
                <a:spcPct val="100000"/>
              </a:lnSpc>
              <a:spcBef>
                <a:spcPts val="0"/>
              </a:spcBef>
              <a:spcAft>
                <a:spcPts val="0"/>
              </a:spcAft>
              <a:buSzPts val="1400"/>
              <a:buNone/>
              <a:defRPr/>
            </a:lvl4pPr>
            <a:lvl5pPr algn="l">
              <a:lnSpc>
                <a:spcPct val="100000"/>
              </a:lnSpc>
              <a:spcBef>
                <a:spcPts val="0"/>
              </a:spcBef>
              <a:spcAft>
                <a:spcPts val="0"/>
              </a:spcAft>
              <a:buSzPts val="1400"/>
              <a:buNone/>
              <a:defRPr/>
            </a:lvl5pPr>
            <a:lvl6pPr algn="l">
              <a:lnSpc>
                <a:spcPct val="100000"/>
              </a:lnSpc>
              <a:spcBef>
                <a:spcPts val="0"/>
              </a:spcBef>
              <a:spcAft>
                <a:spcPts val="0"/>
              </a:spcAft>
              <a:buSzPts val="1400"/>
              <a:buNone/>
              <a:defRPr/>
            </a:lvl6pPr>
            <a:lvl7pPr algn="l">
              <a:lnSpc>
                <a:spcPct val="100000"/>
              </a:lnSpc>
              <a:spcBef>
                <a:spcPts val="0"/>
              </a:spcBef>
              <a:spcAft>
                <a:spcPts val="0"/>
              </a:spcAft>
              <a:buSzPts val="1400"/>
              <a:buNone/>
              <a:defRPr/>
            </a:lvl7pPr>
            <a:lvl8pPr algn="l">
              <a:lnSpc>
                <a:spcPct val="100000"/>
              </a:lnSpc>
              <a:spcBef>
                <a:spcPts val="0"/>
              </a:spcBef>
              <a:spcAft>
                <a:spcPts val="0"/>
              </a:spcAft>
              <a:buSzPts val="1400"/>
              <a:buNone/>
              <a:defRPr/>
            </a:lvl8pPr>
            <a:lvl9pPr algn="l">
              <a:lnSpc>
                <a:spcPct val="100000"/>
              </a:lnSpc>
              <a:spcBef>
                <a:spcPts val="0"/>
              </a:spcBef>
              <a:spcAft>
                <a:spcPts val="0"/>
              </a:spcAft>
              <a:buSzPts val="1400"/>
              <a:buNone/>
              <a:defRPr/>
            </a:lvl9pPr>
          </a:lstStyle>
          <a:p>
            <a:endParaRPr/>
          </a:p>
        </p:txBody>
      </p:sp>
      <p:sp>
        <p:nvSpPr>
          <p:cNvPr id="23" name="Google Shape;23;p22">
            <a:extLst>
              <a:ext uri="{FF2B5EF4-FFF2-40B4-BE49-F238E27FC236}">
                <a16:creationId xmlns:a16="http://schemas.microsoft.com/office/drawing/2014/main" id="{4475DDC5-BCA4-4664-8ACD-5E77F69771C2}"/>
              </a:ext>
            </a:extLst>
          </p:cNvPr>
          <p:cNvSpPr>
            <a:spLocks noGrp="1"/>
          </p:cNvSpPr>
          <p:nvPr>
            <p:ph type="body" idx="1"/>
          </p:nvPr>
        </p:nvSpPr>
        <p:spPr>
          <a:xfrm>
            <a:off x="1676400" y="3651250"/>
            <a:ext cx="10363200" cy="8702400"/>
          </a:xfrm>
          <a:prstGeom prst="rect">
            <a:avLst/>
          </a:prstGeom>
          <a:noFill/>
          <a:ln>
            <a:noFill/>
          </a:ln>
        </p:spPr>
        <p:txBody>
          <a:bodyPr spcFirstLastPara="1" wrap="square" lIns="91425" tIns="45700" rIns="91425" bIns="45700" anchor="t">
            <a:normAutofit/>
          </a:bodyPr>
          <a:lstStyle>
            <a:lvl1pPr marL="914400" indent="-685800" algn="l">
              <a:lnSpc>
                <a:spcPct val="90000"/>
              </a:lnSpc>
              <a:spcBef>
                <a:spcPts val="2000"/>
              </a:spcBef>
              <a:spcAft>
                <a:spcPts val="0"/>
              </a:spcAft>
              <a:buClr>
                <a:schemeClr val="lt1"/>
              </a:buClr>
              <a:buSzPts val="1800"/>
              <a:buChar char="•"/>
              <a:defRPr b="0" i="0">
                <a:latin typeface="Barlow"/>
                <a:ea typeface="Barlow"/>
                <a:cs typeface="Barlow"/>
              </a:defRPr>
            </a:lvl1pPr>
            <a:lvl2pPr marL="1828800" indent="-685800" algn="l">
              <a:lnSpc>
                <a:spcPct val="90000"/>
              </a:lnSpc>
              <a:spcBef>
                <a:spcPts val="1000"/>
              </a:spcBef>
              <a:spcAft>
                <a:spcPts val="0"/>
              </a:spcAft>
              <a:buClr>
                <a:schemeClr val="lt1"/>
              </a:buClr>
              <a:buSzPts val="1800"/>
              <a:buChar char="•"/>
              <a:defRPr/>
            </a:lvl2pPr>
            <a:lvl3pPr marL="2743200" indent="-685800" algn="l">
              <a:lnSpc>
                <a:spcPct val="90000"/>
              </a:lnSpc>
              <a:spcBef>
                <a:spcPts val="1000"/>
              </a:spcBef>
              <a:spcAft>
                <a:spcPts val="0"/>
              </a:spcAft>
              <a:buClr>
                <a:schemeClr val="lt1"/>
              </a:buClr>
              <a:buSzPts val="1800"/>
              <a:buChar char="•"/>
              <a:defRPr/>
            </a:lvl3pPr>
            <a:lvl4pPr marL="3657600" indent="-685800" algn="l">
              <a:lnSpc>
                <a:spcPct val="90000"/>
              </a:lnSpc>
              <a:spcBef>
                <a:spcPts val="1000"/>
              </a:spcBef>
              <a:spcAft>
                <a:spcPts val="0"/>
              </a:spcAft>
              <a:buClr>
                <a:schemeClr val="lt1"/>
              </a:buClr>
              <a:buSzPts val="1800"/>
              <a:buChar char="•"/>
              <a:defRPr/>
            </a:lvl4pPr>
            <a:lvl5pPr marL="4572000" indent="-685800" algn="l">
              <a:lnSpc>
                <a:spcPct val="90000"/>
              </a:lnSpc>
              <a:spcBef>
                <a:spcPts val="1000"/>
              </a:spcBef>
              <a:spcAft>
                <a:spcPts val="0"/>
              </a:spcAft>
              <a:buClr>
                <a:schemeClr val="lt1"/>
              </a:buClr>
              <a:buSzPts val="1800"/>
              <a:buChar char="•"/>
              <a:defRPr/>
            </a:lvl5pPr>
            <a:lvl6pPr marL="5486400" indent="-685800" algn="l">
              <a:lnSpc>
                <a:spcPct val="90000"/>
              </a:lnSpc>
              <a:spcBef>
                <a:spcPts val="1000"/>
              </a:spcBef>
              <a:spcAft>
                <a:spcPts val="0"/>
              </a:spcAft>
              <a:buClr>
                <a:schemeClr val="dk1"/>
              </a:buClr>
              <a:buSzPts val="1800"/>
              <a:buChar char="•"/>
              <a:defRPr/>
            </a:lvl6pPr>
            <a:lvl7pPr marL="6400800" indent="-685800" algn="l">
              <a:lnSpc>
                <a:spcPct val="90000"/>
              </a:lnSpc>
              <a:spcBef>
                <a:spcPts val="1000"/>
              </a:spcBef>
              <a:spcAft>
                <a:spcPts val="0"/>
              </a:spcAft>
              <a:buClr>
                <a:schemeClr val="dk1"/>
              </a:buClr>
              <a:buSzPts val="1800"/>
              <a:buChar char="•"/>
              <a:defRPr/>
            </a:lvl7pPr>
            <a:lvl8pPr marL="7315200" indent="-685800" algn="l">
              <a:lnSpc>
                <a:spcPct val="90000"/>
              </a:lnSpc>
              <a:spcBef>
                <a:spcPts val="1000"/>
              </a:spcBef>
              <a:spcAft>
                <a:spcPts val="0"/>
              </a:spcAft>
              <a:buClr>
                <a:schemeClr val="dk1"/>
              </a:buClr>
              <a:buSzPts val="1800"/>
              <a:buChar char="•"/>
              <a:defRPr/>
            </a:lvl8pPr>
            <a:lvl9pPr marL="8229600" indent="-685800" algn="l">
              <a:lnSpc>
                <a:spcPct val="90000"/>
              </a:lnSpc>
              <a:spcBef>
                <a:spcPts val="1000"/>
              </a:spcBef>
              <a:spcAft>
                <a:spcPts val="0"/>
              </a:spcAft>
              <a:buClr>
                <a:schemeClr val="dk1"/>
              </a:buClr>
              <a:buSzPts val="1800"/>
              <a:buChar char="•"/>
              <a:defRPr/>
            </a:lvl9pPr>
          </a:lstStyle>
          <a:p>
            <a:endParaRPr/>
          </a:p>
        </p:txBody>
      </p:sp>
      <p:sp>
        <p:nvSpPr>
          <p:cNvPr id="24" name="Google Shape;24;p22">
            <a:extLst>
              <a:ext uri="{FF2B5EF4-FFF2-40B4-BE49-F238E27FC236}">
                <a16:creationId xmlns:a16="http://schemas.microsoft.com/office/drawing/2014/main" id="{D55C3417-AC4D-4604-9006-9B13B4330BBB}"/>
              </a:ext>
            </a:extLst>
          </p:cNvPr>
          <p:cNvSpPr>
            <a:spLocks noGrp="1"/>
          </p:cNvSpPr>
          <p:nvPr>
            <p:ph type="body" idx="2"/>
          </p:nvPr>
        </p:nvSpPr>
        <p:spPr>
          <a:xfrm>
            <a:off x="12344400" y="3651250"/>
            <a:ext cx="10363200" cy="8702400"/>
          </a:xfrm>
          <a:prstGeom prst="rect">
            <a:avLst/>
          </a:prstGeom>
          <a:noFill/>
          <a:ln>
            <a:noFill/>
          </a:ln>
        </p:spPr>
        <p:txBody>
          <a:bodyPr spcFirstLastPara="1" wrap="square" lIns="91425" tIns="45700" rIns="91425" bIns="45700" anchor="t">
            <a:normAutofit/>
          </a:bodyPr>
          <a:lstStyle>
            <a:lvl1pPr marL="914400" indent="-685800" algn="l">
              <a:lnSpc>
                <a:spcPct val="90000"/>
              </a:lnSpc>
              <a:spcBef>
                <a:spcPts val="2000"/>
              </a:spcBef>
              <a:spcAft>
                <a:spcPts val="0"/>
              </a:spcAft>
              <a:buClr>
                <a:schemeClr val="lt1"/>
              </a:buClr>
              <a:buSzPts val="1800"/>
              <a:buChar char="•"/>
              <a:defRPr b="0" i="0">
                <a:latin typeface="Barlow"/>
                <a:ea typeface="Barlow"/>
                <a:cs typeface="Barlow"/>
              </a:defRPr>
            </a:lvl1pPr>
            <a:lvl2pPr marL="1828800" indent="-685800" algn="l">
              <a:lnSpc>
                <a:spcPct val="90000"/>
              </a:lnSpc>
              <a:spcBef>
                <a:spcPts val="1000"/>
              </a:spcBef>
              <a:spcAft>
                <a:spcPts val="0"/>
              </a:spcAft>
              <a:buClr>
                <a:schemeClr val="lt1"/>
              </a:buClr>
              <a:buSzPts val="1800"/>
              <a:buChar char="•"/>
              <a:defRPr/>
            </a:lvl2pPr>
            <a:lvl3pPr marL="2743200" indent="-685800" algn="l">
              <a:lnSpc>
                <a:spcPct val="90000"/>
              </a:lnSpc>
              <a:spcBef>
                <a:spcPts val="1000"/>
              </a:spcBef>
              <a:spcAft>
                <a:spcPts val="0"/>
              </a:spcAft>
              <a:buClr>
                <a:schemeClr val="lt1"/>
              </a:buClr>
              <a:buSzPts val="1800"/>
              <a:buChar char="•"/>
              <a:defRPr/>
            </a:lvl3pPr>
            <a:lvl4pPr marL="3657600" indent="-685800" algn="l">
              <a:lnSpc>
                <a:spcPct val="90000"/>
              </a:lnSpc>
              <a:spcBef>
                <a:spcPts val="1000"/>
              </a:spcBef>
              <a:spcAft>
                <a:spcPts val="0"/>
              </a:spcAft>
              <a:buClr>
                <a:schemeClr val="lt1"/>
              </a:buClr>
              <a:buSzPts val="1800"/>
              <a:buChar char="•"/>
              <a:defRPr/>
            </a:lvl4pPr>
            <a:lvl5pPr marL="4572000" indent="-685800" algn="l">
              <a:lnSpc>
                <a:spcPct val="90000"/>
              </a:lnSpc>
              <a:spcBef>
                <a:spcPts val="1000"/>
              </a:spcBef>
              <a:spcAft>
                <a:spcPts val="0"/>
              </a:spcAft>
              <a:buClr>
                <a:schemeClr val="lt1"/>
              </a:buClr>
              <a:buSzPts val="1800"/>
              <a:buChar char="•"/>
              <a:defRPr/>
            </a:lvl5pPr>
            <a:lvl6pPr marL="5486400" indent="-685800" algn="l">
              <a:lnSpc>
                <a:spcPct val="90000"/>
              </a:lnSpc>
              <a:spcBef>
                <a:spcPts val="1000"/>
              </a:spcBef>
              <a:spcAft>
                <a:spcPts val="0"/>
              </a:spcAft>
              <a:buClr>
                <a:schemeClr val="dk1"/>
              </a:buClr>
              <a:buSzPts val="1800"/>
              <a:buChar char="•"/>
              <a:defRPr/>
            </a:lvl6pPr>
            <a:lvl7pPr marL="6400800" indent="-685800" algn="l">
              <a:lnSpc>
                <a:spcPct val="90000"/>
              </a:lnSpc>
              <a:spcBef>
                <a:spcPts val="1000"/>
              </a:spcBef>
              <a:spcAft>
                <a:spcPts val="0"/>
              </a:spcAft>
              <a:buClr>
                <a:schemeClr val="dk1"/>
              </a:buClr>
              <a:buSzPts val="1800"/>
              <a:buChar char="•"/>
              <a:defRPr/>
            </a:lvl7pPr>
            <a:lvl8pPr marL="7315200" indent="-685800" algn="l">
              <a:lnSpc>
                <a:spcPct val="90000"/>
              </a:lnSpc>
              <a:spcBef>
                <a:spcPts val="1000"/>
              </a:spcBef>
              <a:spcAft>
                <a:spcPts val="0"/>
              </a:spcAft>
              <a:buClr>
                <a:schemeClr val="dk1"/>
              </a:buClr>
              <a:buSzPts val="1800"/>
              <a:buChar char="•"/>
              <a:defRPr/>
            </a:lvl8pPr>
            <a:lvl9pPr marL="8229600" indent="-685800" algn="l">
              <a:lnSpc>
                <a:spcPct val="90000"/>
              </a:lnSpc>
              <a:spcBef>
                <a:spcPts val="10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pplied Artificial Intelligence B">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a:spLocks noGrp="1"/>
          </p:cNvSpPr>
          <p:nvPr/>
        </p:nvSpPr>
        <p:spPr>
          <a:xfrm>
            <a:off x="0" y="12957048"/>
            <a:ext cx="24384000" cy="449705"/>
          </a:xfrm>
          <a:prstGeom prst="rect">
            <a:avLst/>
          </a:prstGeom>
          <a:solidFill>
            <a:srgbClr val="E78D00"/>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sp>
        <p:nvSpPr>
          <p:cNvPr id="2" name="GRAVIDIENT. Unique Design Concept">
            <a:extLst>
              <a:ext uri="{FF2B5EF4-FFF2-40B4-BE49-F238E27FC236}">
                <a16:creationId xmlns:a16="http://schemas.microsoft.com/office/drawing/2014/main" id="{05082E6A-CEA3-F57C-296F-DB32C24FB3C5}"/>
              </a:ext>
            </a:extLst>
          </p:cNvPr>
          <p:cNvSpPr>
            <a:spLocks noGrp="1"/>
          </p:cNvSpPr>
          <p:nvPr/>
        </p:nvSpPr>
        <p:spPr>
          <a:xfrm>
            <a:off x="12832080" y="457200"/>
            <a:ext cx="11132820" cy="748923"/>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rgbClr val="E78D00"/>
                </a:solidFill>
                <a:latin typeface="Arial"/>
                <a:ea typeface="Arial"/>
                <a:cs typeface="Arial"/>
              </a:rPr>
              <a:t>APPLIED ARTIFICIAL INTELLIGENCE</a:t>
            </a:r>
          </a:p>
        </p:txBody>
      </p:sp>
      <p:pic>
        <p:nvPicPr>
          <p:cNvPr id="24" name="Picture 17"/>
          <p:cNvPicPr>
            <a:picLocks noChangeAspect="1"/>
          </p:cNvPicPr>
          <p:nvPr/>
        </p:nvPicPr>
        <p:blipFill>
          <a:blip r:embed="rId2"/>
          <a:srcRect/>
          <a:stretch/>
        </p:blipFill>
        <p:spPr>
          <a:xfrm>
            <a:off x="20"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2479920"/>
            <a:ext cx="19594513" cy="10004425"/>
          </a:xfrm>
          <a:prstGeom prst="rect">
            <a:avLst/>
          </a:prstGeom>
        </p:spPr>
        <p:txBody>
          <a:bodyPr lIns="0" tIns="0" rIns="0" bIns="0"/>
          <a:lstStyle>
            <a:lvl1pPr algn="l">
              <a:buNone/>
              <a:defRPr sz="4800" b="0" i="0">
                <a:solidFill>
                  <a:schemeClr val="tx1">
                    <a:lumMod val="95000"/>
                    <a:lumOff val="5000"/>
                  </a:schemeClr>
                </a:solidFill>
                <a:latin typeface="Arial"/>
                <a:ea typeface="Arial"/>
                <a:cs typeface="Arial"/>
              </a:defRPr>
            </a:lvl1pPr>
            <a:lvl2pPr algn="l">
              <a:buNone/>
              <a:defRPr sz="4800" b="0" i="0">
                <a:solidFill>
                  <a:schemeClr val="tx1">
                    <a:lumMod val="95000"/>
                    <a:lumOff val="5000"/>
                  </a:schemeClr>
                </a:solidFill>
                <a:latin typeface="Arial"/>
                <a:ea typeface="Arial"/>
                <a:cs typeface="Arial"/>
              </a:defRPr>
            </a:lvl2pPr>
            <a:lvl3pPr algn="l">
              <a:buNone/>
              <a:defRPr sz="4800" b="0" i="0">
                <a:solidFill>
                  <a:schemeClr val="tx1">
                    <a:lumMod val="95000"/>
                    <a:lumOff val="5000"/>
                  </a:schemeClr>
                </a:solidFill>
                <a:latin typeface="Arial"/>
                <a:ea typeface="Arial"/>
                <a:cs typeface="Arial"/>
              </a:defRPr>
            </a:lvl3pPr>
            <a:lvl4pPr algn="l">
              <a:buNone/>
              <a:defRPr sz="4800" b="0" i="0">
                <a:solidFill>
                  <a:schemeClr val="tx1">
                    <a:lumMod val="95000"/>
                    <a:lumOff val="5000"/>
                  </a:schemeClr>
                </a:solidFill>
                <a:latin typeface="Arial"/>
                <a:ea typeface="Arial"/>
                <a:cs typeface="Arial"/>
              </a:defRPr>
            </a:lvl4pPr>
            <a:lvl5pPr algn="l">
              <a:buNone/>
              <a:defRPr sz="4800" b="0" i="0">
                <a:solidFill>
                  <a:schemeClr val="tx1">
                    <a:lumMod val="95000"/>
                    <a:lumOff val="5000"/>
                  </a:schemeClr>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81200" y="238931"/>
            <a:ext cx="13127502" cy="1857155"/>
          </a:xfrm>
          <a:prstGeom prst="rect">
            <a:avLst/>
          </a:prstGeom>
        </p:spPr>
        <p:txBody>
          <a:bodyPr lIns="0"/>
          <a:lstStyle>
            <a:lvl1pPr algn="l">
              <a:buNone/>
              <a:defRPr sz="7200" b="1" i="0">
                <a:latin typeface="Arial"/>
                <a:ea typeface="Arial"/>
                <a:cs typeface="Arial"/>
              </a:defRPr>
            </a:lvl1pPr>
            <a:lvl2pPr algn="l">
              <a:buNone/>
              <a:defRPr sz="7200" b="1" i="0">
                <a:latin typeface="Arial"/>
                <a:ea typeface="Arial"/>
                <a:cs typeface="Arial"/>
              </a:defRPr>
            </a:lvl2pPr>
            <a:lvl3pPr algn="l">
              <a:buNone/>
              <a:defRPr sz="7200" b="1" i="0">
                <a:latin typeface="Arial"/>
                <a:ea typeface="Arial"/>
                <a:cs typeface="Arial"/>
              </a:defRPr>
            </a:lvl3pPr>
            <a:lvl4pPr algn="l">
              <a:buNone/>
              <a:defRPr sz="7200" b="1" i="0">
                <a:latin typeface="Arial"/>
                <a:ea typeface="Arial"/>
                <a:cs typeface="Arial"/>
              </a:defRPr>
            </a:lvl4pPr>
            <a:lvl5pPr algn="l">
              <a:buNone/>
              <a:defRPr sz="7200" b="1" i="0">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ybersecurity">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a:spLocks noGrp="1"/>
          </p:cNvSpPr>
          <p:nvPr/>
        </p:nvSpPr>
        <p:spPr>
          <a:xfrm>
            <a:off x="0" y="0"/>
            <a:ext cx="24384000" cy="9061938"/>
          </a:xfrm>
          <a:prstGeom prst="rect">
            <a:avLst/>
          </a:prstGeom>
          <a:solidFill>
            <a:srgbClr val="076C18"/>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pic>
        <p:nvPicPr>
          <p:cNvPr id="23" name="Picture 5"/>
          <p:cNvPicPr>
            <a:picLocks noChangeAspect="1"/>
          </p:cNvPicPr>
          <p:nvPr/>
        </p:nvPicPr>
        <p:blipFill>
          <a:blip r:embed="rId2"/>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4461119"/>
            <a:ext cx="19594513" cy="6012917"/>
          </a:xfrm>
          <a:prstGeom prst="rect">
            <a:avLst/>
          </a:prstGeom>
        </p:spPr>
        <p:txBody>
          <a:bodyPr lIns="0" tIns="0" rIns="0" bIns="0"/>
          <a:lstStyle>
            <a:lvl1pPr algn="l">
              <a:buNone/>
              <a:defRPr sz="4800" b="0" i="0">
                <a:solidFill>
                  <a:schemeClr val="bg1"/>
                </a:solidFill>
                <a:latin typeface="Arial"/>
                <a:ea typeface="Arial"/>
                <a:cs typeface="Arial"/>
              </a:defRPr>
            </a:lvl1pPr>
            <a:lvl2pPr algn="l">
              <a:buNone/>
              <a:defRPr sz="4800" b="0" i="0">
                <a:solidFill>
                  <a:schemeClr val="bg1"/>
                </a:solidFill>
                <a:latin typeface="Arial"/>
                <a:ea typeface="Arial"/>
                <a:cs typeface="Arial"/>
              </a:defRPr>
            </a:lvl2pPr>
            <a:lvl3pPr algn="l">
              <a:buNone/>
              <a:defRPr sz="4800" b="0" i="0">
                <a:solidFill>
                  <a:schemeClr val="bg1"/>
                </a:solidFill>
                <a:latin typeface="Arial"/>
                <a:ea typeface="Arial"/>
                <a:cs typeface="Arial"/>
              </a:defRPr>
            </a:lvl3pPr>
            <a:lvl4pPr algn="l">
              <a:buNone/>
              <a:defRPr sz="4800" b="0" i="0">
                <a:solidFill>
                  <a:schemeClr val="bg1"/>
                </a:solidFill>
                <a:latin typeface="Arial"/>
                <a:ea typeface="Arial"/>
                <a:cs typeface="Arial"/>
              </a:defRPr>
            </a:lvl4pPr>
            <a:lvl5pPr algn="l">
              <a:buNone/>
              <a:defRPr sz="4800" b="0"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81199" y="3300785"/>
            <a:ext cx="19604183" cy="1857155"/>
          </a:xfrm>
          <a:prstGeom prst="rect">
            <a:avLst/>
          </a:prstGeom>
        </p:spPr>
        <p:txBody>
          <a:bodyPr lIns="0"/>
          <a:lstStyle>
            <a:lvl1pPr algn="l">
              <a:buNone/>
              <a:defRPr sz="7200" b="1" i="0">
                <a:solidFill>
                  <a:schemeClr val="bg1"/>
                </a:solidFill>
                <a:latin typeface="Arial"/>
                <a:ea typeface="Arial"/>
                <a:cs typeface="Arial"/>
              </a:defRPr>
            </a:lvl1pPr>
            <a:lvl2pPr algn="l">
              <a:buNone/>
              <a:defRPr sz="7200" b="1" i="0">
                <a:solidFill>
                  <a:schemeClr val="bg1"/>
                </a:solidFill>
                <a:latin typeface="Arial"/>
                <a:ea typeface="Arial"/>
                <a:cs typeface="Arial"/>
              </a:defRPr>
            </a:lvl2pPr>
            <a:lvl3pPr algn="l">
              <a:buNone/>
              <a:defRPr sz="7200" b="1" i="0">
                <a:solidFill>
                  <a:schemeClr val="bg1"/>
                </a:solidFill>
                <a:latin typeface="Arial"/>
                <a:ea typeface="Arial"/>
                <a:cs typeface="Arial"/>
              </a:defRPr>
            </a:lvl3pPr>
            <a:lvl4pPr algn="l">
              <a:buNone/>
              <a:defRPr sz="7200" b="1" i="0">
                <a:solidFill>
                  <a:schemeClr val="bg1"/>
                </a:solidFill>
                <a:latin typeface="Arial"/>
                <a:ea typeface="Arial"/>
                <a:cs typeface="Arial"/>
              </a:defRPr>
            </a:lvl4pPr>
            <a:lvl5pPr algn="l">
              <a:buNone/>
              <a:defRPr sz="7200" b="1"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5" name="GRAVIDIENT. Unique Design Concept">
            <a:extLst>
              <a:ext uri="{FF2B5EF4-FFF2-40B4-BE49-F238E27FC236}">
                <a16:creationId xmlns:a16="http://schemas.microsoft.com/office/drawing/2014/main" id="{14F65F1F-5EB4-AAFE-8F1A-C229657193EB}"/>
              </a:ext>
            </a:extLst>
          </p:cNvPr>
          <p:cNvSpPr>
            <a:spLocks noGrp="1"/>
          </p:cNvSpPr>
          <p:nvPr/>
        </p:nvSpPr>
        <p:spPr>
          <a:xfrm>
            <a:off x="11978640" y="457200"/>
            <a:ext cx="11986260" cy="748923"/>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chemeClr val="bg1"/>
                </a:solidFill>
                <a:latin typeface="Arial"/>
                <a:ea typeface="Arial"/>
                <a:cs typeface="Arial"/>
              </a:rPr>
              <a:t>CYBERSECURITY</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ybersecurity B">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a:spLocks noGrp="1"/>
          </p:cNvSpPr>
          <p:nvPr/>
        </p:nvSpPr>
        <p:spPr>
          <a:xfrm>
            <a:off x="0" y="12957048"/>
            <a:ext cx="24384000" cy="449705"/>
          </a:xfrm>
          <a:prstGeom prst="rect">
            <a:avLst/>
          </a:prstGeom>
          <a:solidFill>
            <a:srgbClr val="076C18"/>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sp>
        <p:nvSpPr>
          <p:cNvPr id="2" name="GRAVIDIENT. Unique Design Concept">
            <a:extLst>
              <a:ext uri="{FF2B5EF4-FFF2-40B4-BE49-F238E27FC236}">
                <a16:creationId xmlns:a16="http://schemas.microsoft.com/office/drawing/2014/main" id="{05082E6A-CEA3-F57C-296F-DB32C24FB3C5}"/>
              </a:ext>
            </a:extLst>
          </p:cNvPr>
          <p:cNvSpPr>
            <a:spLocks noGrp="1"/>
          </p:cNvSpPr>
          <p:nvPr/>
        </p:nvSpPr>
        <p:spPr>
          <a:xfrm>
            <a:off x="12832080" y="457200"/>
            <a:ext cx="11132820" cy="748923"/>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rgbClr val="076C18"/>
                </a:solidFill>
                <a:latin typeface="Arial"/>
                <a:ea typeface="Arial"/>
                <a:cs typeface="Arial"/>
              </a:rPr>
              <a:t>CYBERSECURITY</a:t>
            </a:r>
          </a:p>
        </p:txBody>
      </p:sp>
      <p:pic>
        <p:nvPicPr>
          <p:cNvPr id="24" name="Picture 17"/>
          <p:cNvPicPr>
            <a:picLocks noChangeAspect="1"/>
          </p:cNvPicPr>
          <p:nvPr/>
        </p:nvPicPr>
        <p:blipFill>
          <a:blip r:embed="rId2"/>
          <a:srcRect/>
          <a:stretch/>
        </p:blipFill>
        <p:spPr>
          <a:xfrm>
            <a:off x="20"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2479920"/>
            <a:ext cx="19594513" cy="10004425"/>
          </a:xfrm>
          <a:prstGeom prst="rect">
            <a:avLst/>
          </a:prstGeom>
        </p:spPr>
        <p:txBody>
          <a:bodyPr lIns="0" tIns="0" rIns="0" bIns="0"/>
          <a:lstStyle>
            <a:lvl1pPr algn="l">
              <a:buNone/>
              <a:defRPr sz="4800" b="0" i="0">
                <a:solidFill>
                  <a:schemeClr val="tx1">
                    <a:lumMod val="95000"/>
                    <a:lumOff val="5000"/>
                  </a:schemeClr>
                </a:solidFill>
                <a:latin typeface="Arial"/>
                <a:ea typeface="Arial"/>
                <a:cs typeface="Arial"/>
              </a:defRPr>
            </a:lvl1pPr>
            <a:lvl2pPr algn="l">
              <a:buNone/>
              <a:defRPr sz="4800" b="0" i="0">
                <a:solidFill>
                  <a:schemeClr val="tx1">
                    <a:lumMod val="95000"/>
                    <a:lumOff val="5000"/>
                  </a:schemeClr>
                </a:solidFill>
                <a:latin typeface="Arial"/>
                <a:ea typeface="Arial"/>
                <a:cs typeface="Arial"/>
              </a:defRPr>
            </a:lvl2pPr>
            <a:lvl3pPr algn="l">
              <a:buNone/>
              <a:defRPr sz="4800" b="0" i="0">
                <a:solidFill>
                  <a:schemeClr val="tx1">
                    <a:lumMod val="95000"/>
                    <a:lumOff val="5000"/>
                  </a:schemeClr>
                </a:solidFill>
                <a:latin typeface="Arial"/>
                <a:ea typeface="Arial"/>
                <a:cs typeface="Arial"/>
              </a:defRPr>
            </a:lvl3pPr>
            <a:lvl4pPr algn="l">
              <a:buNone/>
              <a:defRPr sz="4800" b="0" i="0">
                <a:solidFill>
                  <a:schemeClr val="tx1">
                    <a:lumMod val="95000"/>
                    <a:lumOff val="5000"/>
                  </a:schemeClr>
                </a:solidFill>
                <a:latin typeface="Arial"/>
                <a:ea typeface="Arial"/>
                <a:cs typeface="Arial"/>
              </a:defRPr>
            </a:lvl4pPr>
            <a:lvl5pPr algn="l">
              <a:buNone/>
              <a:defRPr sz="4800" b="0" i="0">
                <a:solidFill>
                  <a:schemeClr val="tx1">
                    <a:lumMod val="95000"/>
                    <a:lumOff val="5000"/>
                  </a:schemeClr>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81200" y="238931"/>
            <a:ext cx="13127502" cy="1857155"/>
          </a:xfrm>
          <a:prstGeom prst="rect">
            <a:avLst/>
          </a:prstGeom>
        </p:spPr>
        <p:txBody>
          <a:bodyPr lIns="0"/>
          <a:lstStyle>
            <a:lvl1pPr algn="l">
              <a:buNone/>
              <a:defRPr sz="7200" b="1" i="0">
                <a:latin typeface="Arial"/>
                <a:ea typeface="Arial"/>
                <a:cs typeface="Arial"/>
              </a:defRPr>
            </a:lvl1pPr>
            <a:lvl2pPr algn="l">
              <a:buNone/>
              <a:defRPr sz="7200" b="1" i="0">
                <a:latin typeface="Arial"/>
                <a:ea typeface="Arial"/>
                <a:cs typeface="Arial"/>
              </a:defRPr>
            </a:lvl2pPr>
            <a:lvl3pPr algn="l">
              <a:buNone/>
              <a:defRPr sz="7200" b="1" i="0">
                <a:latin typeface="Arial"/>
                <a:ea typeface="Arial"/>
                <a:cs typeface="Arial"/>
              </a:defRPr>
            </a:lvl3pPr>
            <a:lvl4pPr algn="l">
              <a:buNone/>
              <a:defRPr sz="7200" b="1" i="0">
                <a:latin typeface="Arial"/>
                <a:ea typeface="Arial"/>
                <a:cs typeface="Arial"/>
              </a:defRPr>
            </a:lvl4pPr>
            <a:lvl5pPr algn="l">
              <a:buNone/>
              <a:defRPr sz="7200" b="1" i="0">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Open &amp; New Topics">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a:spLocks noGrp="1"/>
          </p:cNvSpPr>
          <p:nvPr/>
        </p:nvSpPr>
        <p:spPr>
          <a:xfrm>
            <a:off x="0" y="0"/>
            <a:ext cx="24384000" cy="9061938"/>
          </a:xfrm>
          <a:prstGeom prst="rect">
            <a:avLst/>
          </a:prstGeom>
          <a:solidFill>
            <a:srgbClr val="9E814A"/>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pic>
        <p:nvPicPr>
          <p:cNvPr id="23" name="Picture 5"/>
          <p:cNvPicPr>
            <a:picLocks noChangeAspect="1"/>
          </p:cNvPicPr>
          <p:nvPr/>
        </p:nvPicPr>
        <p:blipFill>
          <a:blip r:embed="rId2"/>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4461119"/>
            <a:ext cx="19594513" cy="6012917"/>
          </a:xfrm>
          <a:prstGeom prst="rect">
            <a:avLst/>
          </a:prstGeom>
        </p:spPr>
        <p:txBody>
          <a:bodyPr lIns="0" tIns="0" rIns="0" bIns="0"/>
          <a:lstStyle>
            <a:lvl1pPr algn="l">
              <a:buNone/>
              <a:defRPr sz="4800" b="0" i="0">
                <a:solidFill>
                  <a:schemeClr val="bg1"/>
                </a:solidFill>
                <a:latin typeface="Arial"/>
                <a:ea typeface="Arial"/>
                <a:cs typeface="Arial"/>
              </a:defRPr>
            </a:lvl1pPr>
            <a:lvl2pPr algn="l">
              <a:buNone/>
              <a:defRPr sz="4800" b="0" i="0">
                <a:solidFill>
                  <a:schemeClr val="bg1"/>
                </a:solidFill>
                <a:latin typeface="Arial"/>
                <a:ea typeface="Arial"/>
                <a:cs typeface="Arial"/>
              </a:defRPr>
            </a:lvl2pPr>
            <a:lvl3pPr algn="l">
              <a:buNone/>
              <a:defRPr sz="4800" b="0" i="0">
                <a:solidFill>
                  <a:schemeClr val="bg1"/>
                </a:solidFill>
                <a:latin typeface="Arial"/>
                <a:ea typeface="Arial"/>
                <a:cs typeface="Arial"/>
              </a:defRPr>
            </a:lvl3pPr>
            <a:lvl4pPr algn="l">
              <a:buNone/>
              <a:defRPr sz="4800" b="0" i="0">
                <a:solidFill>
                  <a:schemeClr val="bg1"/>
                </a:solidFill>
                <a:latin typeface="Arial"/>
                <a:ea typeface="Arial"/>
                <a:cs typeface="Arial"/>
              </a:defRPr>
            </a:lvl4pPr>
            <a:lvl5pPr algn="l">
              <a:buNone/>
              <a:defRPr sz="4800" b="0"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81199" y="3300785"/>
            <a:ext cx="19604183" cy="1857155"/>
          </a:xfrm>
          <a:prstGeom prst="rect">
            <a:avLst/>
          </a:prstGeom>
        </p:spPr>
        <p:txBody>
          <a:bodyPr lIns="0"/>
          <a:lstStyle>
            <a:lvl1pPr algn="l">
              <a:buNone/>
              <a:defRPr sz="7200" b="1" i="0">
                <a:solidFill>
                  <a:schemeClr val="bg1"/>
                </a:solidFill>
                <a:latin typeface="Arial"/>
                <a:ea typeface="Arial"/>
                <a:cs typeface="Arial"/>
              </a:defRPr>
            </a:lvl1pPr>
            <a:lvl2pPr algn="l">
              <a:buNone/>
              <a:defRPr sz="7200" b="1" i="0">
                <a:solidFill>
                  <a:schemeClr val="bg1"/>
                </a:solidFill>
                <a:latin typeface="Arial"/>
                <a:ea typeface="Arial"/>
                <a:cs typeface="Arial"/>
              </a:defRPr>
            </a:lvl2pPr>
            <a:lvl3pPr algn="l">
              <a:buNone/>
              <a:defRPr sz="7200" b="1" i="0">
                <a:solidFill>
                  <a:schemeClr val="bg1"/>
                </a:solidFill>
                <a:latin typeface="Arial"/>
                <a:ea typeface="Arial"/>
                <a:cs typeface="Arial"/>
              </a:defRPr>
            </a:lvl3pPr>
            <a:lvl4pPr algn="l">
              <a:buNone/>
              <a:defRPr sz="7200" b="1" i="0">
                <a:solidFill>
                  <a:schemeClr val="bg1"/>
                </a:solidFill>
                <a:latin typeface="Arial"/>
                <a:ea typeface="Arial"/>
                <a:cs typeface="Arial"/>
              </a:defRPr>
            </a:lvl4pPr>
            <a:lvl5pPr algn="l">
              <a:buNone/>
              <a:defRPr sz="7200" b="1"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5" name="GRAVIDIENT. Unique Design Concept">
            <a:extLst>
              <a:ext uri="{FF2B5EF4-FFF2-40B4-BE49-F238E27FC236}">
                <a16:creationId xmlns:a16="http://schemas.microsoft.com/office/drawing/2014/main" id="{14F65F1F-5EB4-AAFE-8F1A-C229657193EB}"/>
              </a:ext>
            </a:extLst>
          </p:cNvPr>
          <p:cNvSpPr>
            <a:spLocks noGrp="1"/>
          </p:cNvSpPr>
          <p:nvPr/>
        </p:nvSpPr>
        <p:spPr>
          <a:xfrm>
            <a:off x="17156178" y="457200"/>
            <a:ext cx="6808722" cy="748923"/>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chemeClr val="bg1"/>
                </a:solidFill>
                <a:latin typeface="Arial"/>
                <a:ea typeface="Arial"/>
                <a:cs typeface="Arial"/>
              </a:rPr>
              <a:t>OPEN SESSION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Open &amp; New Topics">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a:spLocks noGrp="1"/>
          </p:cNvSpPr>
          <p:nvPr/>
        </p:nvSpPr>
        <p:spPr>
          <a:xfrm>
            <a:off x="0" y="12957048"/>
            <a:ext cx="24384000" cy="449705"/>
          </a:xfrm>
          <a:prstGeom prst="rect">
            <a:avLst/>
          </a:prstGeom>
          <a:solidFill>
            <a:srgbClr val="9D814A"/>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sp>
        <p:nvSpPr>
          <p:cNvPr id="2" name="GRAVIDIENT. Unique Design Concept">
            <a:extLst>
              <a:ext uri="{FF2B5EF4-FFF2-40B4-BE49-F238E27FC236}">
                <a16:creationId xmlns:a16="http://schemas.microsoft.com/office/drawing/2014/main" id="{05082E6A-CEA3-F57C-296F-DB32C24FB3C5}"/>
              </a:ext>
            </a:extLst>
          </p:cNvPr>
          <p:cNvSpPr>
            <a:spLocks noGrp="1"/>
          </p:cNvSpPr>
          <p:nvPr/>
        </p:nvSpPr>
        <p:spPr>
          <a:xfrm>
            <a:off x="17156178" y="457200"/>
            <a:ext cx="6808722" cy="748923"/>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rgbClr val="9D814A"/>
                </a:solidFill>
                <a:latin typeface="Arial"/>
                <a:ea typeface="Arial"/>
                <a:cs typeface="Arial"/>
              </a:rPr>
              <a:t>OPEN SESSION</a:t>
            </a:r>
          </a:p>
        </p:txBody>
      </p:sp>
      <p:pic>
        <p:nvPicPr>
          <p:cNvPr id="24" name="Picture 17"/>
          <p:cNvPicPr>
            <a:picLocks noChangeAspect="1"/>
          </p:cNvPicPr>
          <p:nvPr/>
        </p:nvPicPr>
        <p:blipFill>
          <a:blip r:embed="rId2"/>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2479920"/>
            <a:ext cx="19594513" cy="10004425"/>
          </a:xfrm>
          <a:prstGeom prst="rect">
            <a:avLst/>
          </a:prstGeom>
        </p:spPr>
        <p:txBody>
          <a:bodyPr lIns="0" tIns="0" rIns="0" bIns="0"/>
          <a:lstStyle>
            <a:lvl1pPr algn="l">
              <a:buNone/>
              <a:defRPr sz="4800" b="0" i="0">
                <a:solidFill>
                  <a:schemeClr val="tx1">
                    <a:lumMod val="95000"/>
                    <a:lumOff val="5000"/>
                  </a:schemeClr>
                </a:solidFill>
                <a:latin typeface="Arial"/>
                <a:ea typeface="Arial"/>
                <a:cs typeface="Arial"/>
              </a:defRPr>
            </a:lvl1pPr>
            <a:lvl2pPr algn="l">
              <a:buNone/>
              <a:defRPr sz="4800" b="0" i="0">
                <a:solidFill>
                  <a:schemeClr val="tx1">
                    <a:lumMod val="95000"/>
                    <a:lumOff val="5000"/>
                  </a:schemeClr>
                </a:solidFill>
                <a:latin typeface="Arial"/>
                <a:ea typeface="Arial"/>
                <a:cs typeface="Arial"/>
              </a:defRPr>
            </a:lvl2pPr>
            <a:lvl3pPr algn="l">
              <a:buNone/>
              <a:defRPr sz="4800" b="0" i="0">
                <a:solidFill>
                  <a:schemeClr val="tx1">
                    <a:lumMod val="95000"/>
                    <a:lumOff val="5000"/>
                  </a:schemeClr>
                </a:solidFill>
                <a:latin typeface="Arial"/>
                <a:ea typeface="Arial"/>
                <a:cs typeface="Arial"/>
              </a:defRPr>
            </a:lvl3pPr>
            <a:lvl4pPr algn="l">
              <a:buNone/>
              <a:defRPr sz="4800" b="0" i="0">
                <a:solidFill>
                  <a:schemeClr val="tx1">
                    <a:lumMod val="95000"/>
                    <a:lumOff val="5000"/>
                  </a:schemeClr>
                </a:solidFill>
                <a:latin typeface="Arial"/>
                <a:ea typeface="Arial"/>
                <a:cs typeface="Arial"/>
              </a:defRPr>
            </a:lvl4pPr>
            <a:lvl5pPr algn="l">
              <a:buNone/>
              <a:defRPr sz="4800" b="0" i="0">
                <a:solidFill>
                  <a:schemeClr val="tx1">
                    <a:lumMod val="95000"/>
                    <a:lumOff val="5000"/>
                  </a:schemeClr>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81200" y="238931"/>
            <a:ext cx="13127502" cy="1857155"/>
          </a:xfrm>
          <a:prstGeom prst="rect">
            <a:avLst/>
          </a:prstGeom>
        </p:spPr>
        <p:txBody>
          <a:bodyPr lIns="0"/>
          <a:lstStyle>
            <a:lvl1pPr algn="l">
              <a:buNone/>
              <a:defRPr sz="7200" b="1" i="0">
                <a:latin typeface="Arial"/>
                <a:ea typeface="Arial"/>
                <a:cs typeface="Arial"/>
              </a:defRPr>
            </a:lvl1pPr>
            <a:lvl2pPr algn="l">
              <a:buNone/>
              <a:defRPr sz="7200" b="1" i="0">
                <a:latin typeface="Arial"/>
                <a:ea typeface="Arial"/>
                <a:cs typeface="Arial"/>
              </a:defRPr>
            </a:lvl2pPr>
            <a:lvl3pPr algn="l">
              <a:buNone/>
              <a:defRPr sz="7200" b="1" i="0">
                <a:latin typeface="Arial"/>
                <a:ea typeface="Arial"/>
                <a:cs typeface="Arial"/>
              </a:defRPr>
            </a:lvl3pPr>
            <a:lvl4pPr algn="l">
              <a:buNone/>
              <a:defRPr sz="7200" b="1" i="0">
                <a:latin typeface="Arial"/>
                <a:ea typeface="Arial"/>
                <a:cs typeface="Arial"/>
              </a:defRPr>
            </a:lvl4pPr>
            <a:lvl5pPr algn="l">
              <a:buNone/>
              <a:defRPr sz="7200" b="1" i="0">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a:spLocks noGrp="1"/>
          </p:cNvSpPr>
          <p:nvPr/>
        </p:nvSpPr>
        <p:spPr>
          <a:xfrm>
            <a:off x="0" y="0"/>
            <a:ext cx="24384000" cy="9061938"/>
          </a:xfrm>
          <a:prstGeom prst="rect">
            <a:avLst/>
          </a:prstGeom>
          <a:solidFill>
            <a:srgbClr val="41B65D"/>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pic>
        <p:nvPicPr>
          <p:cNvPr id="23" name="Picture 4"/>
          <p:cNvPicPr>
            <a:picLocks noChangeAspect="1"/>
          </p:cNvPicPr>
          <p:nvPr/>
        </p:nvPicPr>
        <p:blipFill>
          <a:blip r:embed="rId2"/>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4461119"/>
            <a:ext cx="19594513" cy="6012917"/>
          </a:xfrm>
          <a:prstGeom prst="rect">
            <a:avLst/>
          </a:prstGeom>
        </p:spPr>
        <p:txBody>
          <a:bodyPr lIns="0" tIns="0" rIns="0" bIns="0"/>
          <a:lstStyle>
            <a:lvl1pPr algn="l">
              <a:buNone/>
              <a:defRPr sz="4800" b="0" i="0">
                <a:solidFill>
                  <a:schemeClr val="bg1"/>
                </a:solidFill>
                <a:latin typeface="Arial"/>
                <a:ea typeface="Arial"/>
                <a:cs typeface="Arial"/>
              </a:defRPr>
            </a:lvl1pPr>
            <a:lvl2pPr algn="l">
              <a:buNone/>
              <a:defRPr sz="4800" b="0" i="0">
                <a:solidFill>
                  <a:schemeClr val="bg1"/>
                </a:solidFill>
                <a:latin typeface="Arial"/>
                <a:ea typeface="Arial"/>
                <a:cs typeface="Arial"/>
              </a:defRPr>
            </a:lvl2pPr>
            <a:lvl3pPr algn="l">
              <a:buNone/>
              <a:defRPr sz="4800" b="0" i="0">
                <a:solidFill>
                  <a:schemeClr val="bg1"/>
                </a:solidFill>
                <a:latin typeface="Arial"/>
                <a:ea typeface="Arial"/>
                <a:cs typeface="Arial"/>
              </a:defRPr>
            </a:lvl3pPr>
            <a:lvl4pPr algn="l">
              <a:buNone/>
              <a:defRPr sz="4800" b="0" i="0">
                <a:solidFill>
                  <a:schemeClr val="bg1"/>
                </a:solidFill>
                <a:latin typeface="Arial"/>
                <a:ea typeface="Arial"/>
                <a:cs typeface="Arial"/>
              </a:defRPr>
            </a:lvl4pPr>
            <a:lvl5pPr algn="l">
              <a:buNone/>
              <a:defRPr sz="4800" b="0"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71530" y="3300785"/>
            <a:ext cx="19604183" cy="1857155"/>
          </a:xfrm>
          <a:prstGeom prst="rect">
            <a:avLst/>
          </a:prstGeom>
        </p:spPr>
        <p:txBody>
          <a:bodyPr lIns="0"/>
          <a:lstStyle>
            <a:lvl1pPr algn="l">
              <a:buNone/>
              <a:defRPr sz="7200" b="1" i="0">
                <a:solidFill>
                  <a:schemeClr val="bg1"/>
                </a:solidFill>
                <a:latin typeface="Arial"/>
                <a:ea typeface="Arial"/>
                <a:cs typeface="Arial"/>
              </a:defRPr>
            </a:lvl1pPr>
            <a:lvl2pPr algn="l">
              <a:buNone/>
              <a:defRPr sz="7200" b="1" i="0">
                <a:solidFill>
                  <a:schemeClr val="bg1"/>
                </a:solidFill>
                <a:latin typeface="Arial"/>
                <a:ea typeface="Arial"/>
                <a:cs typeface="Arial"/>
              </a:defRPr>
            </a:lvl2pPr>
            <a:lvl3pPr algn="l">
              <a:buNone/>
              <a:defRPr sz="7200" b="1" i="0">
                <a:solidFill>
                  <a:schemeClr val="bg1"/>
                </a:solidFill>
                <a:latin typeface="Arial"/>
                <a:ea typeface="Arial"/>
                <a:cs typeface="Arial"/>
              </a:defRPr>
            </a:lvl3pPr>
            <a:lvl4pPr algn="l">
              <a:buNone/>
              <a:defRPr sz="7200" b="1" i="0">
                <a:solidFill>
                  <a:schemeClr val="bg1"/>
                </a:solidFill>
                <a:latin typeface="Arial"/>
                <a:ea typeface="Arial"/>
                <a:cs typeface="Arial"/>
              </a:defRPr>
            </a:lvl4pPr>
            <a:lvl5pPr algn="l">
              <a:buNone/>
              <a:defRPr sz="7200" b="1"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2" name="GRAVIDIENT. Unique Design Concept">
            <a:extLst>
              <a:ext uri="{FF2B5EF4-FFF2-40B4-BE49-F238E27FC236}">
                <a16:creationId xmlns:a16="http://schemas.microsoft.com/office/drawing/2014/main" id="{571C7AA2-A7B9-AE44-6AD2-340E30CD70A7}"/>
              </a:ext>
            </a:extLst>
          </p:cNvPr>
          <p:cNvSpPr>
            <a:spLocks noGrp="1"/>
          </p:cNvSpPr>
          <p:nvPr/>
        </p:nvSpPr>
        <p:spPr>
          <a:xfrm>
            <a:off x="12299750" y="457200"/>
            <a:ext cx="11665150" cy="1395254"/>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chemeClr val="bg1"/>
                </a:solidFill>
                <a:latin typeface="Arial"/>
                <a:ea typeface="Arial"/>
                <a:cs typeface="Arial"/>
              </a:rPr>
              <a:t>MODELING, SIMULATION, </a:t>
            </a:r>
            <a:br/>
            <a:r>
              <a:rPr sz="4200" b="1" i="0">
                <a:solidFill>
                  <a:schemeClr val="bg1"/>
                </a:solidFill>
                <a:latin typeface="Arial"/>
                <a:ea typeface="Arial"/>
                <a:cs typeface="Arial"/>
              </a:rPr>
              <a:t>PROTOTYPING &amp; VALIDATION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a:spLocks noGrp="1"/>
          </p:cNvSpPr>
          <p:nvPr/>
        </p:nvSpPr>
        <p:spPr>
          <a:xfrm>
            <a:off x="0" y="12954268"/>
            <a:ext cx="24384000" cy="449705"/>
          </a:xfrm>
          <a:prstGeom prst="rect">
            <a:avLst/>
          </a:prstGeom>
          <a:solidFill>
            <a:srgbClr val="40B55E"/>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sp>
        <p:nvSpPr>
          <p:cNvPr id="2" name="GRAVIDIENT. Unique Design Concept">
            <a:extLst>
              <a:ext uri="{FF2B5EF4-FFF2-40B4-BE49-F238E27FC236}">
                <a16:creationId xmlns:a16="http://schemas.microsoft.com/office/drawing/2014/main" id="{05082E6A-CEA3-F57C-296F-DB32C24FB3C5}"/>
              </a:ext>
            </a:extLst>
          </p:cNvPr>
          <p:cNvSpPr>
            <a:spLocks noGrp="1"/>
          </p:cNvSpPr>
          <p:nvPr/>
        </p:nvSpPr>
        <p:spPr>
          <a:xfrm>
            <a:off x="12299750" y="457200"/>
            <a:ext cx="11665150" cy="1395254"/>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rgbClr val="7CB571"/>
                </a:solidFill>
                <a:latin typeface="Arial"/>
                <a:ea typeface="Arial"/>
                <a:cs typeface="Arial"/>
              </a:rPr>
              <a:t>MODELING, SIMULATION, </a:t>
            </a:r>
            <a:br/>
            <a:r>
              <a:rPr sz="4200" b="1" i="0">
                <a:solidFill>
                  <a:srgbClr val="7CB571"/>
                </a:solidFill>
                <a:latin typeface="Arial"/>
                <a:ea typeface="Arial"/>
                <a:cs typeface="Arial"/>
              </a:rPr>
              <a:t>PROTOTYPING &amp; VALIDATION </a:t>
            </a:r>
          </a:p>
        </p:txBody>
      </p:sp>
      <p:pic>
        <p:nvPicPr>
          <p:cNvPr id="21" name="Picture 17"/>
          <p:cNvPicPr>
            <a:picLocks noChangeAspect="1"/>
          </p:cNvPicPr>
          <p:nvPr/>
        </p:nvPicPr>
        <p:blipFill>
          <a:blip r:embed="rId2"/>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idx="10"/>
          </p:nvPr>
        </p:nvSpPr>
        <p:spPr>
          <a:xfrm>
            <a:off x="1981200" y="2479920"/>
            <a:ext cx="19594513" cy="10004425"/>
          </a:xfrm>
          <a:prstGeom prst="rect">
            <a:avLst/>
          </a:prstGeom>
        </p:spPr>
        <p:txBody>
          <a:bodyPr lIns="0" tIns="0" rIns="0" bIns="0"/>
          <a:lstStyle>
            <a:lvl1pPr algn="l">
              <a:buNone/>
              <a:defRPr sz="4800" b="0" i="0">
                <a:solidFill>
                  <a:schemeClr val="tx1">
                    <a:lumMod val="95000"/>
                    <a:lumOff val="5000"/>
                  </a:schemeClr>
                </a:solidFill>
                <a:latin typeface="Arial"/>
                <a:ea typeface="Arial"/>
                <a:cs typeface="Arial"/>
              </a:defRPr>
            </a:lvl1pPr>
            <a:lvl2pPr algn="l">
              <a:buNone/>
              <a:defRPr sz="4800" b="0" i="0">
                <a:solidFill>
                  <a:schemeClr val="tx1">
                    <a:lumMod val="95000"/>
                    <a:lumOff val="5000"/>
                  </a:schemeClr>
                </a:solidFill>
                <a:latin typeface="Arial"/>
                <a:ea typeface="Arial"/>
                <a:cs typeface="Arial"/>
              </a:defRPr>
            </a:lvl2pPr>
            <a:lvl3pPr algn="l">
              <a:buNone/>
              <a:defRPr sz="4800" b="0" i="0">
                <a:solidFill>
                  <a:schemeClr val="tx1">
                    <a:lumMod val="95000"/>
                    <a:lumOff val="5000"/>
                  </a:schemeClr>
                </a:solidFill>
                <a:latin typeface="Arial"/>
                <a:ea typeface="Arial"/>
                <a:cs typeface="Arial"/>
              </a:defRPr>
            </a:lvl3pPr>
            <a:lvl4pPr algn="l">
              <a:buNone/>
              <a:defRPr sz="4800" b="0" i="0">
                <a:solidFill>
                  <a:schemeClr val="tx1">
                    <a:lumMod val="95000"/>
                    <a:lumOff val="5000"/>
                  </a:schemeClr>
                </a:solidFill>
                <a:latin typeface="Arial"/>
                <a:ea typeface="Arial"/>
                <a:cs typeface="Arial"/>
              </a:defRPr>
            </a:lvl4pPr>
            <a:lvl5pPr algn="l">
              <a:buNone/>
              <a:defRPr sz="4800" b="0" i="0">
                <a:solidFill>
                  <a:schemeClr val="tx1">
                    <a:lumMod val="95000"/>
                    <a:lumOff val="5000"/>
                  </a:schemeClr>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idx="11"/>
          </p:nvPr>
        </p:nvSpPr>
        <p:spPr>
          <a:xfrm>
            <a:off x="1981200" y="238931"/>
            <a:ext cx="13127502" cy="1857155"/>
          </a:xfrm>
          <a:prstGeom prst="rect">
            <a:avLst/>
          </a:prstGeom>
        </p:spPr>
        <p:txBody>
          <a:bodyPr lIns="0"/>
          <a:lstStyle>
            <a:lvl1pPr algn="l">
              <a:buNone/>
              <a:defRPr sz="7200" b="1" i="0">
                <a:latin typeface="Arial"/>
                <a:ea typeface="Arial"/>
                <a:cs typeface="Arial"/>
              </a:defRPr>
            </a:lvl1pPr>
            <a:lvl2pPr algn="l">
              <a:buNone/>
              <a:defRPr sz="7200" b="1" i="0">
                <a:latin typeface="Arial"/>
                <a:ea typeface="Arial"/>
                <a:cs typeface="Arial"/>
              </a:defRPr>
            </a:lvl2pPr>
            <a:lvl3pPr algn="l">
              <a:buNone/>
              <a:defRPr sz="7200" b="1" i="0">
                <a:latin typeface="Arial"/>
                <a:ea typeface="Arial"/>
                <a:cs typeface="Arial"/>
              </a:defRPr>
            </a:lvl3pPr>
            <a:lvl4pPr algn="l">
              <a:buNone/>
              <a:defRPr sz="7200" b="1" i="0">
                <a:latin typeface="Arial"/>
                <a:ea typeface="Arial"/>
                <a:cs typeface="Arial"/>
              </a:defRPr>
            </a:lvl4pPr>
            <a:lvl5pPr algn="l">
              <a:buNone/>
              <a:defRPr sz="7200" b="1" i="0">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a:spLocks noGrp="1"/>
          </p:cNvSpPr>
          <p:nvPr/>
        </p:nvSpPr>
        <p:spPr>
          <a:xfrm>
            <a:off x="0" y="0"/>
            <a:ext cx="24384000" cy="9061938"/>
          </a:xfrm>
          <a:prstGeom prst="rect">
            <a:avLst/>
          </a:prstGeom>
          <a:solidFill>
            <a:srgbClr val="03BAFD"/>
          </a:solidFill>
          <a:ln w="12700">
            <a:noFil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major"/>
        </p:style>
        <p:txBody>
          <a:bodyPr rot="0" spcFirstLastPara="1" vert="horz" wrap="square" lIns="50800" tIns="50800" rIns="50800" bIns="50800" anchor="ctr">
            <a:spAutoFit/>
          </a:bodyPr>
          <a:lstStyle/>
          <a:p>
            <a:pPr marL="0" marR="0" indent="0" algn="ctr" defTabSz="825500">
              <a:lnSpc>
                <a:spcPct val="100000"/>
              </a:lnSpc>
              <a:spcBef>
                <a:spcPts val="0"/>
              </a:spcBef>
              <a:spcAft>
                <a:spcPts val="0"/>
              </a:spcAft>
              <a:buClrTx/>
              <a:buSzTx/>
              <a:buFontTx/>
              <a:buNone/>
            </a:pPr>
            <a:endParaRPr/>
          </a:p>
        </p:txBody>
      </p:sp>
      <p:pic>
        <p:nvPicPr>
          <p:cNvPr id="23" name="Picture 4"/>
          <p:cNvPicPr>
            <a:picLocks noChangeAspect="1"/>
          </p:cNvPicPr>
          <p:nvPr/>
        </p:nvPicPr>
        <p:blipFill>
          <a:blip r:embed="rId2"/>
          <a:srcRect/>
          <a:stretch/>
        </p:blipFill>
        <p:spPr>
          <a:xfrm>
            <a:off x="0"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idx="10"/>
          </p:nvPr>
        </p:nvSpPr>
        <p:spPr>
          <a:xfrm>
            <a:off x="1981200" y="4461119"/>
            <a:ext cx="19594513" cy="6012917"/>
          </a:xfrm>
          <a:prstGeom prst="rect">
            <a:avLst/>
          </a:prstGeom>
        </p:spPr>
        <p:txBody>
          <a:bodyPr lIns="0" tIns="0" rIns="0" bIns="0"/>
          <a:lstStyle>
            <a:lvl1pPr algn="l">
              <a:buNone/>
              <a:defRPr sz="4800" b="0" i="0">
                <a:solidFill>
                  <a:schemeClr val="bg1"/>
                </a:solidFill>
                <a:latin typeface="Arial"/>
                <a:ea typeface="Arial"/>
                <a:cs typeface="Arial"/>
              </a:defRPr>
            </a:lvl1pPr>
            <a:lvl2pPr algn="l">
              <a:buNone/>
              <a:defRPr sz="4800" b="0" i="0">
                <a:solidFill>
                  <a:schemeClr val="bg1"/>
                </a:solidFill>
                <a:latin typeface="Arial"/>
                <a:ea typeface="Arial"/>
                <a:cs typeface="Arial"/>
              </a:defRPr>
            </a:lvl2pPr>
            <a:lvl3pPr algn="l">
              <a:buNone/>
              <a:defRPr sz="4800" b="0" i="0">
                <a:solidFill>
                  <a:schemeClr val="bg1"/>
                </a:solidFill>
                <a:latin typeface="Arial"/>
                <a:ea typeface="Arial"/>
                <a:cs typeface="Arial"/>
              </a:defRPr>
            </a:lvl3pPr>
            <a:lvl4pPr algn="l">
              <a:buNone/>
              <a:defRPr sz="4800" b="0" i="0">
                <a:solidFill>
                  <a:schemeClr val="bg1"/>
                </a:solidFill>
                <a:latin typeface="Arial"/>
                <a:ea typeface="Arial"/>
                <a:cs typeface="Arial"/>
              </a:defRPr>
            </a:lvl4pPr>
            <a:lvl5pPr algn="l">
              <a:buNone/>
              <a:defRPr sz="4800" b="0"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idx="11"/>
          </p:nvPr>
        </p:nvSpPr>
        <p:spPr>
          <a:xfrm>
            <a:off x="1971530" y="3300785"/>
            <a:ext cx="19604183" cy="1857155"/>
          </a:xfrm>
          <a:prstGeom prst="rect">
            <a:avLst/>
          </a:prstGeom>
        </p:spPr>
        <p:txBody>
          <a:bodyPr lIns="0"/>
          <a:lstStyle>
            <a:lvl1pPr algn="l">
              <a:buNone/>
              <a:defRPr sz="7200" b="1" i="0">
                <a:solidFill>
                  <a:schemeClr val="bg1"/>
                </a:solidFill>
                <a:latin typeface="Arial"/>
                <a:ea typeface="Arial"/>
                <a:cs typeface="Arial"/>
              </a:defRPr>
            </a:lvl1pPr>
            <a:lvl2pPr algn="l">
              <a:buNone/>
              <a:defRPr sz="7200" b="1" i="0">
                <a:solidFill>
                  <a:schemeClr val="bg1"/>
                </a:solidFill>
                <a:latin typeface="Arial"/>
                <a:ea typeface="Arial"/>
                <a:cs typeface="Arial"/>
              </a:defRPr>
            </a:lvl2pPr>
            <a:lvl3pPr algn="l">
              <a:buNone/>
              <a:defRPr sz="7200" b="1" i="0">
                <a:solidFill>
                  <a:schemeClr val="bg1"/>
                </a:solidFill>
                <a:latin typeface="Arial"/>
                <a:ea typeface="Arial"/>
                <a:cs typeface="Arial"/>
              </a:defRPr>
            </a:lvl3pPr>
            <a:lvl4pPr algn="l">
              <a:buNone/>
              <a:defRPr sz="7200" b="1" i="0">
                <a:solidFill>
                  <a:schemeClr val="bg1"/>
                </a:solidFill>
                <a:latin typeface="Arial"/>
                <a:ea typeface="Arial"/>
                <a:cs typeface="Arial"/>
              </a:defRPr>
            </a:lvl4pPr>
            <a:lvl5pPr algn="l">
              <a:buNone/>
              <a:defRPr sz="7200" b="1" i="0">
                <a:solidFill>
                  <a:schemeClr val="bg1"/>
                </a:solidFill>
                <a:latin typeface="Arial"/>
                <a:ea typeface="Arial"/>
                <a:cs typeface="Aria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3" name="GRAVIDIENT. Unique Design Concept">
            <a:extLst>
              <a:ext uri="{FF2B5EF4-FFF2-40B4-BE49-F238E27FC236}">
                <a16:creationId xmlns:a16="http://schemas.microsoft.com/office/drawing/2014/main" id="{A9821B38-A98C-AF60-9B04-D4DE5F3EFCC4}"/>
              </a:ext>
            </a:extLst>
          </p:cNvPr>
          <p:cNvSpPr>
            <a:spLocks noGrp="1"/>
          </p:cNvSpPr>
          <p:nvPr/>
        </p:nvSpPr>
        <p:spPr>
          <a:xfrm>
            <a:off x="15130873" y="457200"/>
            <a:ext cx="8834027" cy="1395254"/>
          </a:xfrm>
          <a:prstGeom prst="rect">
            <a:avLst/>
          </a:prstGeom>
          <a:ln w="12700"/>
        </p:spPr>
        <p:txBody>
          <a:bodyPr wrap="square" lIns="50800" tIns="50800" rIns="50800" bIns="50800" anchor="t">
            <a:spAutoFit/>
          </a:bodyPr>
          <a:lstStyle/>
          <a:p>
            <a:pPr algn="r">
              <a:buNone/>
              <a:defRPr sz="2000">
                <a:solidFill>
                  <a:srgbClr val="DCDEE0"/>
                </a:solidFill>
                <a:latin typeface="Inter Bold"/>
                <a:ea typeface="Inter Bold"/>
                <a:cs typeface="Inter Bold"/>
              </a:defRPr>
            </a:pPr>
            <a:r>
              <a:rPr sz="4200" b="1" i="0">
                <a:solidFill>
                  <a:schemeClr val="bg1"/>
                </a:solidFill>
                <a:latin typeface="Arial"/>
                <a:ea typeface="Arial"/>
                <a:cs typeface="Arial"/>
              </a:rPr>
              <a:t>MODULAR OPEN </a:t>
            </a:r>
            <a:br/>
            <a:r>
              <a:rPr sz="4200" b="1" i="0">
                <a:solidFill>
                  <a:schemeClr val="bg1"/>
                </a:solidFill>
                <a:latin typeface="Arial"/>
                <a:ea typeface="Arial"/>
                <a:cs typeface="Arial"/>
              </a:rPr>
              <a:t>SYSTEMS APPROACH</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marL="0" marR="0" indent="0" algn="ctr" defTabSz="825500">
        <a:lnSpc>
          <a:spcPct val="100000"/>
        </a:lnSpc>
        <a:spcBef>
          <a:spcPts val="0"/>
        </a:spcBef>
        <a:spcAft>
          <a:spcPts val="0"/>
        </a:spcAft>
        <a:buClrTx/>
        <a:buSzTx/>
        <a:buFontTx/>
        <a:buNone/>
        <a:defRPr sz="11200" b="0" i="0" u="none" cap="none" spc="0" baseline="0">
          <a:solidFill>
            <a:srgbClr val="000000"/>
          </a:solidFill>
          <a:latin typeface="+mn-lt"/>
          <a:ea typeface="+mn-lt"/>
          <a:cs typeface="+mn-lt"/>
        </a:defRPr>
      </a:lvl1pPr>
      <a:lvl2pPr marL="0" marR="0" indent="228600" algn="ctr" defTabSz="825500">
        <a:lnSpc>
          <a:spcPct val="100000"/>
        </a:lnSpc>
        <a:spcBef>
          <a:spcPts val="0"/>
        </a:spcBef>
        <a:spcAft>
          <a:spcPts val="0"/>
        </a:spcAft>
        <a:buClrTx/>
        <a:buSzTx/>
        <a:buFontTx/>
        <a:buNone/>
        <a:defRPr sz="11200" b="0" i="0" u="none" cap="none" spc="0" baseline="0">
          <a:solidFill>
            <a:srgbClr val="000000"/>
          </a:solidFill>
          <a:latin typeface="+mn-lt"/>
          <a:ea typeface="+mn-lt"/>
          <a:cs typeface="+mn-lt"/>
        </a:defRPr>
      </a:lvl2pPr>
      <a:lvl3pPr marL="0" marR="0" indent="457200" algn="ctr" defTabSz="825500">
        <a:lnSpc>
          <a:spcPct val="100000"/>
        </a:lnSpc>
        <a:spcBef>
          <a:spcPts val="0"/>
        </a:spcBef>
        <a:spcAft>
          <a:spcPts val="0"/>
        </a:spcAft>
        <a:buClrTx/>
        <a:buSzTx/>
        <a:buFontTx/>
        <a:buNone/>
        <a:defRPr sz="11200" b="0" i="0" u="none" cap="none" spc="0" baseline="0">
          <a:solidFill>
            <a:srgbClr val="000000"/>
          </a:solidFill>
          <a:latin typeface="+mn-lt"/>
          <a:ea typeface="+mn-lt"/>
          <a:cs typeface="+mn-lt"/>
        </a:defRPr>
      </a:lvl3pPr>
      <a:lvl4pPr marL="0" marR="0" indent="685800" algn="ctr" defTabSz="825500">
        <a:lnSpc>
          <a:spcPct val="100000"/>
        </a:lnSpc>
        <a:spcBef>
          <a:spcPts val="0"/>
        </a:spcBef>
        <a:spcAft>
          <a:spcPts val="0"/>
        </a:spcAft>
        <a:buClrTx/>
        <a:buSzTx/>
        <a:buFontTx/>
        <a:buNone/>
        <a:defRPr sz="11200" b="0" i="0" u="none" cap="none" spc="0" baseline="0">
          <a:solidFill>
            <a:srgbClr val="000000"/>
          </a:solidFill>
          <a:latin typeface="+mn-lt"/>
          <a:ea typeface="+mn-lt"/>
          <a:cs typeface="+mn-lt"/>
        </a:defRPr>
      </a:lvl4pPr>
      <a:lvl5pPr marL="0" marR="0" indent="914400" algn="ctr" defTabSz="825500">
        <a:lnSpc>
          <a:spcPct val="100000"/>
        </a:lnSpc>
        <a:spcBef>
          <a:spcPts val="0"/>
        </a:spcBef>
        <a:spcAft>
          <a:spcPts val="0"/>
        </a:spcAft>
        <a:buClrTx/>
        <a:buSzTx/>
        <a:buFontTx/>
        <a:buNone/>
        <a:defRPr sz="11200" b="0" i="0" u="none" cap="none" spc="0" baseline="0">
          <a:solidFill>
            <a:srgbClr val="000000"/>
          </a:solidFill>
          <a:latin typeface="+mn-lt"/>
          <a:ea typeface="+mn-lt"/>
          <a:cs typeface="+mn-lt"/>
        </a:defRPr>
      </a:lvl5pPr>
      <a:lvl6pPr marL="0" marR="0" indent="1143000" algn="ctr" defTabSz="825500">
        <a:lnSpc>
          <a:spcPct val="100000"/>
        </a:lnSpc>
        <a:spcBef>
          <a:spcPts val="0"/>
        </a:spcBef>
        <a:spcAft>
          <a:spcPts val="0"/>
        </a:spcAft>
        <a:buClrTx/>
        <a:buSzTx/>
        <a:buFontTx/>
        <a:buNone/>
        <a:defRPr sz="11200" b="0" i="0" u="none" cap="none" spc="0" baseline="0">
          <a:solidFill>
            <a:srgbClr val="000000"/>
          </a:solidFill>
          <a:latin typeface="+mn-lt"/>
          <a:ea typeface="+mn-lt"/>
          <a:cs typeface="+mn-lt"/>
        </a:defRPr>
      </a:lvl6pPr>
      <a:lvl7pPr marL="0" marR="0" indent="1371600" algn="ctr" defTabSz="825500">
        <a:lnSpc>
          <a:spcPct val="100000"/>
        </a:lnSpc>
        <a:spcBef>
          <a:spcPts val="0"/>
        </a:spcBef>
        <a:spcAft>
          <a:spcPts val="0"/>
        </a:spcAft>
        <a:buClrTx/>
        <a:buSzTx/>
        <a:buFontTx/>
        <a:buNone/>
        <a:defRPr sz="11200" b="0" i="0" u="none" cap="none" spc="0" baseline="0">
          <a:solidFill>
            <a:srgbClr val="000000"/>
          </a:solidFill>
          <a:latin typeface="+mn-lt"/>
          <a:ea typeface="+mn-lt"/>
          <a:cs typeface="+mn-lt"/>
        </a:defRPr>
      </a:lvl7pPr>
      <a:lvl8pPr marL="0" marR="0" indent="1600200" algn="ctr" defTabSz="825500">
        <a:lnSpc>
          <a:spcPct val="100000"/>
        </a:lnSpc>
        <a:spcBef>
          <a:spcPts val="0"/>
        </a:spcBef>
        <a:spcAft>
          <a:spcPts val="0"/>
        </a:spcAft>
        <a:buClrTx/>
        <a:buSzTx/>
        <a:buFontTx/>
        <a:buNone/>
        <a:defRPr sz="11200" b="0" i="0" u="none" cap="none" spc="0" baseline="0">
          <a:solidFill>
            <a:srgbClr val="000000"/>
          </a:solidFill>
          <a:latin typeface="+mn-lt"/>
          <a:ea typeface="+mn-lt"/>
          <a:cs typeface="+mn-lt"/>
        </a:defRPr>
      </a:lvl8pPr>
      <a:lvl9pPr marL="0" marR="0" indent="1828800" algn="ctr" defTabSz="825500">
        <a:lnSpc>
          <a:spcPct val="100000"/>
        </a:lnSpc>
        <a:spcBef>
          <a:spcPts val="0"/>
        </a:spcBef>
        <a:spcAft>
          <a:spcPts val="0"/>
        </a:spcAft>
        <a:buClrTx/>
        <a:buSzTx/>
        <a:buFontTx/>
        <a:buNone/>
        <a:defRPr sz="11200" b="0" i="0" u="none" cap="none" spc="0" baseline="0">
          <a:solidFill>
            <a:srgbClr val="000000"/>
          </a:solidFill>
          <a:latin typeface="+mn-lt"/>
          <a:ea typeface="+mn-lt"/>
          <a:cs typeface="+mn-lt"/>
        </a:defRPr>
      </a:lvl9pPr>
    </p:titleStyle>
    <p:bodyStyle>
      <a:lvl1pPr marL="0" marR="0" indent="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1pPr>
      <a:lvl2pPr marL="0" marR="0" indent="2286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2pPr>
      <a:lvl3pPr marL="0" marR="0" indent="4572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3pPr>
      <a:lvl4pPr marL="0" marR="0" indent="6858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4pPr>
      <a:lvl5pPr marL="0" marR="0" indent="9144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5pPr>
      <a:lvl6pPr marL="0" marR="0" indent="11430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6pPr>
      <a:lvl7pPr marL="0" marR="0" indent="13716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7pPr>
      <a:lvl8pPr marL="0" marR="0" indent="16002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8pPr>
      <a:lvl9pPr marL="0" marR="0" indent="18288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9pPr>
    </p:bodyStyle>
    <p:otherStyle>
      <a:lvl1pPr marL="0" marR="0" indent="0" algn="r" defTabSz="825500">
        <a:lnSpc>
          <a:spcPct val="100000"/>
        </a:lnSpc>
        <a:spcBef>
          <a:spcPts val="0"/>
        </a:spcBef>
        <a:spcAft>
          <a:spcPts val="0"/>
        </a:spcAft>
        <a:buClrTx/>
        <a:buSzTx/>
        <a:buFontTx/>
        <a:buNone/>
        <a:defRPr sz="1800" b="0" i="0" u="none" cap="none" spc="0" baseline="0">
          <a:solidFill>
            <a:schemeClr val="tx1"/>
          </a:solidFill>
          <a:latin typeface="+mn-lt"/>
          <a:ea typeface="+mn-lt"/>
          <a:cs typeface="+mn-lt"/>
        </a:defRPr>
      </a:lvl1pPr>
      <a:lvl2pPr marL="0" marR="0" indent="228600" algn="r" defTabSz="825500">
        <a:lnSpc>
          <a:spcPct val="100000"/>
        </a:lnSpc>
        <a:spcBef>
          <a:spcPts val="0"/>
        </a:spcBef>
        <a:spcAft>
          <a:spcPts val="0"/>
        </a:spcAft>
        <a:buClrTx/>
        <a:buSzTx/>
        <a:buFontTx/>
        <a:buNone/>
        <a:defRPr sz="1800" b="0" i="0" u="none" cap="none" spc="0" baseline="0">
          <a:solidFill>
            <a:schemeClr val="tx1"/>
          </a:solidFill>
          <a:latin typeface="+mn-lt"/>
          <a:ea typeface="+mn-lt"/>
          <a:cs typeface="+mn-lt"/>
        </a:defRPr>
      </a:lvl2pPr>
      <a:lvl3pPr marL="0" marR="0" indent="457200" algn="r" defTabSz="825500">
        <a:lnSpc>
          <a:spcPct val="100000"/>
        </a:lnSpc>
        <a:spcBef>
          <a:spcPts val="0"/>
        </a:spcBef>
        <a:spcAft>
          <a:spcPts val="0"/>
        </a:spcAft>
        <a:buClrTx/>
        <a:buSzTx/>
        <a:buFontTx/>
        <a:buNone/>
        <a:defRPr sz="1800" b="0" i="0" u="none" cap="none" spc="0" baseline="0">
          <a:solidFill>
            <a:schemeClr val="tx1"/>
          </a:solidFill>
          <a:latin typeface="+mn-lt"/>
          <a:ea typeface="+mn-lt"/>
          <a:cs typeface="+mn-lt"/>
        </a:defRPr>
      </a:lvl3pPr>
      <a:lvl4pPr marL="0" marR="0" indent="685800" algn="r" defTabSz="825500">
        <a:lnSpc>
          <a:spcPct val="100000"/>
        </a:lnSpc>
        <a:spcBef>
          <a:spcPts val="0"/>
        </a:spcBef>
        <a:spcAft>
          <a:spcPts val="0"/>
        </a:spcAft>
        <a:buClrTx/>
        <a:buSzTx/>
        <a:buFontTx/>
        <a:buNone/>
        <a:defRPr sz="1800" b="0" i="0" u="none" cap="none" spc="0" baseline="0">
          <a:solidFill>
            <a:schemeClr val="tx1"/>
          </a:solidFill>
          <a:latin typeface="+mn-lt"/>
          <a:ea typeface="+mn-lt"/>
          <a:cs typeface="+mn-lt"/>
        </a:defRPr>
      </a:lvl4pPr>
      <a:lvl5pPr marL="0" marR="0" indent="914400" algn="r" defTabSz="825500">
        <a:lnSpc>
          <a:spcPct val="100000"/>
        </a:lnSpc>
        <a:spcBef>
          <a:spcPts val="0"/>
        </a:spcBef>
        <a:spcAft>
          <a:spcPts val="0"/>
        </a:spcAft>
        <a:buClrTx/>
        <a:buSzTx/>
        <a:buFontTx/>
        <a:buNone/>
        <a:defRPr sz="1800" b="0" i="0" u="none" cap="none" spc="0" baseline="0">
          <a:solidFill>
            <a:schemeClr val="tx1"/>
          </a:solidFill>
          <a:latin typeface="+mn-lt"/>
          <a:ea typeface="+mn-lt"/>
          <a:cs typeface="+mn-lt"/>
        </a:defRPr>
      </a:lvl5pPr>
      <a:lvl6pPr marL="0" marR="0" indent="1143000" algn="r" defTabSz="825500">
        <a:lnSpc>
          <a:spcPct val="100000"/>
        </a:lnSpc>
        <a:spcBef>
          <a:spcPts val="0"/>
        </a:spcBef>
        <a:spcAft>
          <a:spcPts val="0"/>
        </a:spcAft>
        <a:buClrTx/>
        <a:buSzTx/>
        <a:buFontTx/>
        <a:buNone/>
        <a:defRPr sz="1800" b="0" i="0" u="none" cap="none" spc="0" baseline="0">
          <a:solidFill>
            <a:schemeClr val="tx1"/>
          </a:solidFill>
          <a:latin typeface="+mn-lt"/>
          <a:ea typeface="+mn-lt"/>
          <a:cs typeface="+mn-lt"/>
        </a:defRPr>
      </a:lvl6pPr>
      <a:lvl7pPr marL="0" marR="0" indent="1371600" algn="r" defTabSz="825500">
        <a:lnSpc>
          <a:spcPct val="100000"/>
        </a:lnSpc>
        <a:spcBef>
          <a:spcPts val="0"/>
        </a:spcBef>
        <a:spcAft>
          <a:spcPts val="0"/>
        </a:spcAft>
        <a:buClrTx/>
        <a:buSzTx/>
        <a:buFontTx/>
        <a:buNone/>
        <a:defRPr sz="1800" b="0" i="0" u="none" cap="none" spc="0" baseline="0">
          <a:solidFill>
            <a:schemeClr val="tx1"/>
          </a:solidFill>
          <a:latin typeface="+mn-lt"/>
          <a:ea typeface="+mn-lt"/>
          <a:cs typeface="+mn-lt"/>
        </a:defRPr>
      </a:lvl7pPr>
      <a:lvl8pPr marL="0" marR="0" indent="1600200" algn="r" defTabSz="825500">
        <a:lnSpc>
          <a:spcPct val="100000"/>
        </a:lnSpc>
        <a:spcBef>
          <a:spcPts val="0"/>
        </a:spcBef>
        <a:spcAft>
          <a:spcPts val="0"/>
        </a:spcAft>
        <a:buClrTx/>
        <a:buSzTx/>
        <a:buFontTx/>
        <a:buNone/>
        <a:defRPr sz="1800" b="0" i="0" u="none" cap="none" spc="0" baseline="0">
          <a:solidFill>
            <a:schemeClr val="tx1"/>
          </a:solidFill>
          <a:latin typeface="+mn-lt"/>
          <a:ea typeface="+mn-lt"/>
          <a:cs typeface="+mn-lt"/>
        </a:defRPr>
      </a:lvl8pPr>
      <a:lvl9pPr marL="0" marR="0" indent="1828800" algn="r" defTabSz="825500">
        <a:lnSpc>
          <a:spcPct val="100000"/>
        </a:lnSpc>
        <a:spcBef>
          <a:spcPts val="0"/>
        </a:spcBef>
        <a:spcAft>
          <a:spcPts val="0"/>
        </a:spcAft>
        <a:buClrTx/>
        <a:buSzTx/>
        <a:buFontTx/>
        <a:buNone/>
        <a:defRPr sz="1800" b="0" i="0" u="none" cap="none" spc="0" baseline="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0.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ov"/><Relationship Id="rId1" Type="http://schemas.microsoft.com/office/2007/relationships/media" Target="../media/media3.mov"/><Relationship Id="rId5" Type="http://schemas.openxmlformats.org/officeDocument/2006/relationships/image" Target="../media/image21.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7D994268-BB09-A80A-6454-7B4C931A3F96}"/>
              </a:ext>
            </a:extLst>
          </p:cNvPr>
          <p:cNvSpPr>
            <a:spLocks noGrp="1"/>
          </p:cNvSpPr>
          <p:nvPr/>
        </p:nvSpPr>
        <p:spPr>
          <a:xfrm>
            <a:off x="452316" y="11139052"/>
            <a:ext cx="10665957" cy="736729"/>
          </a:xfrm>
          <a:prstGeom prst="rect">
            <a:avLst/>
          </a:prstGeom>
        </p:spPr>
        <p:txBody>
          <a:bodyPr lIns="0" tIns="0" rIns="0" bIns="0"/>
          <a:lstStyle>
            <a:lvl1pPr marL="0" marR="0" indent="0" algn="l" defTabSz="825500">
              <a:lnSpc>
                <a:spcPct val="100000"/>
              </a:lnSpc>
              <a:spcBef>
                <a:spcPts val="0"/>
              </a:spcBef>
              <a:spcAft>
                <a:spcPts val="0"/>
              </a:spcAft>
              <a:buClrTx/>
              <a:buSzTx/>
              <a:buFontTx/>
              <a:buNone/>
              <a:defRPr sz="4800" b="0" i="0" u="none" cap="none" spc="0" baseline="0">
                <a:solidFill>
                  <a:schemeClr val="bg1"/>
                </a:solidFill>
                <a:latin typeface="Roboto Light"/>
                <a:ea typeface="Roboto Light"/>
                <a:cs typeface="Roboto Light"/>
              </a:defRPr>
            </a:lvl1pPr>
            <a:lvl2pPr marL="0" marR="0" indent="228600" algn="l" defTabSz="825500">
              <a:lnSpc>
                <a:spcPct val="100000"/>
              </a:lnSpc>
              <a:spcBef>
                <a:spcPts val="0"/>
              </a:spcBef>
              <a:spcAft>
                <a:spcPts val="0"/>
              </a:spcAft>
              <a:buClrTx/>
              <a:buSzTx/>
              <a:buFontTx/>
              <a:buNone/>
              <a:defRPr sz="4800" b="0" i="0" u="none" cap="none" spc="0" baseline="0">
                <a:solidFill>
                  <a:schemeClr val="bg1"/>
                </a:solidFill>
                <a:latin typeface="Roboto Light"/>
                <a:ea typeface="Roboto Light"/>
                <a:cs typeface="Roboto Light"/>
              </a:defRPr>
            </a:lvl2pPr>
            <a:lvl3pPr marL="0" marR="0" indent="457200" algn="l" defTabSz="825500">
              <a:lnSpc>
                <a:spcPct val="100000"/>
              </a:lnSpc>
              <a:spcBef>
                <a:spcPts val="0"/>
              </a:spcBef>
              <a:spcAft>
                <a:spcPts val="0"/>
              </a:spcAft>
              <a:buClrTx/>
              <a:buSzTx/>
              <a:buFontTx/>
              <a:buNone/>
              <a:defRPr sz="4800" b="0" i="0" u="none" cap="none" spc="0" baseline="0">
                <a:solidFill>
                  <a:schemeClr val="bg1"/>
                </a:solidFill>
                <a:latin typeface="Roboto Light"/>
                <a:ea typeface="Roboto Light"/>
                <a:cs typeface="Roboto Light"/>
              </a:defRPr>
            </a:lvl3pPr>
            <a:lvl4pPr marL="0" marR="0" indent="685800" algn="l" defTabSz="825500">
              <a:lnSpc>
                <a:spcPct val="100000"/>
              </a:lnSpc>
              <a:spcBef>
                <a:spcPts val="0"/>
              </a:spcBef>
              <a:spcAft>
                <a:spcPts val="0"/>
              </a:spcAft>
              <a:buClrTx/>
              <a:buSzTx/>
              <a:buFontTx/>
              <a:buNone/>
              <a:defRPr sz="4800" b="0" i="0" u="none" cap="none" spc="0" baseline="0">
                <a:solidFill>
                  <a:schemeClr val="bg1"/>
                </a:solidFill>
                <a:latin typeface="Roboto Light"/>
                <a:ea typeface="Roboto Light"/>
                <a:cs typeface="Roboto Light"/>
              </a:defRPr>
            </a:lvl4pPr>
            <a:lvl5pPr marL="0" marR="0" indent="914400" algn="l" defTabSz="825500">
              <a:lnSpc>
                <a:spcPct val="100000"/>
              </a:lnSpc>
              <a:spcBef>
                <a:spcPts val="0"/>
              </a:spcBef>
              <a:spcAft>
                <a:spcPts val="0"/>
              </a:spcAft>
              <a:buClrTx/>
              <a:buSzTx/>
              <a:buFontTx/>
              <a:buNone/>
              <a:defRPr sz="4800" b="0" i="0" u="none" cap="none" spc="0" baseline="0">
                <a:solidFill>
                  <a:schemeClr val="bg1"/>
                </a:solidFill>
                <a:latin typeface="Roboto Light"/>
                <a:ea typeface="Roboto Light"/>
                <a:cs typeface="Roboto Light"/>
              </a:defRPr>
            </a:lvl5pPr>
            <a:lvl6pPr marL="0" marR="0" indent="11430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6pPr>
            <a:lvl7pPr marL="0" marR="0" indent="13716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7pPr>
            <a:lvl8pPr marL="0" marR="0" indent="16002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8pPr>
            <a:lvl9pPr marL="0" marR="0" indent="1828800" algn="ctr" defTabSz="825500">
              <a:lnSpc>
                <a:spcPct val="100000"/>
              </a:lnSpc>
              <a:spcBef>
                <a:spcPts val="0"/>
              </a:spcBef>
              <a:spcAft>
                <a:spcPts val="0"/>
              </a:spcAft>
              <a:buClrTx/>
              <a:buSzTx/>
              <a:buFontTx/>
              <a:buNone/>
              <a:defRPr sz="4400" b="0" i="0" u="none" cap="none" spc="0" baseline="0">
                <a:solidFill>
                  <a:srgbClr val="000000"/>
                </a:solidFill>
                <a:latin typeface="+mn-lt"/>
                <a:ea typeface="+mn-lt"/>
                <a:cs typeface="+mn-lt"/>
              </a:defRPr>
            </a:lvl9pPr>
          </a:lstStyle>
          <a:p>
            <a:r>
              <a:rPr sz="2400" dirty="0">
                <a:latin typeface="Arial"/>
                <a:ea typeface="Arial"/>
                <a:cs typeface="Arial"/>
              </a:rPr>
              <a:t>DISTRIBUTION STATEMENT A. </a:t>
            </a:r>
          </a:p>
          <a:p>
            <a:r>
              <a:rPr sz="2400" dirty="0">
                <a:latin typeface="Arial"/>
                <a:ea typeface="Arial"/>
                <a:cs typeface="Arial"/>
              </a:rPr>
              <a:t>Approved for public release; distribution is unlimited. OPSEC # 10915</a:t>
            </a:r>
          </a:p>
          <a:p>
            <a:endParaRPr sz="2400" dirty="0">
              <a:solidFill>
                <a:srgbClr val="FFFF00"/>
              </a:solidFill>
              <a:latin typeface="Arial"/>
              <a:ea typeface="Arial"/>
              <a:cs typeface="Arial"/>
            </a:endParaRPr>
          </a:p>
        </p:txBody>
      </p:sp>
      <p:sp>
        <p:nvSpPr>
          <p:cNvPr id="5" name="Text Placeholder 1">
            <a:extLst>
              <a:ext uri="{FF2B5EF4-FFF2-40B4-BE49-F238E27FC236}">
                <a16:creationId xmlns:a16="http://schemas.microsoft.com/office/drawing/2014/main" id="{8F0FFEA3-F8C0-1379-AA27-3BB191EAADE7}"/>
              </a:ext>
            </a:extLst>
          </p:cNvPr>
          <p:cNvSpPr>
            <a:spLocks noGrp="1"/>
          </p:cNvSpPr>
          <p:nvPr>
            <p:ph type="body" idx="10"/>
          </p:nvPr>
        </p:nvSpPr>
        <p:spPr>
          <a:xfrm>
            <a:off x="1981200" y="4461120"/>
            <a:ext cx="19594513" cy="2840226"/>
          </a:xfrm>
        </p:spPr>
        <p:txBody>
          <a:bodyPr/>
          <a:lstStyle/>
          <a:p>
            <a:r>
              <a:t>Spencer Beer</a:t>
            </a:r>
          </a:p>
          <a:p>
            <a:r>
              <a:t>Jake Jepson</a:t>
            </a:r>
          </a:p>
          <a:p>
            <a:r>
              <a:t>Aleksey Nogin, Ph.D.</a:t>
            </a:r>
          </a:p>
          <a:p>
            <a:r>
              <a:t>Jeremy Daily, Ph.D.</a:t>
            </a:r>
          </a:p>
        </p:txBody>
      </p:sp>
      <p:sp>
        <p:nvSpPr>
          <p:cNvPr id="6" name="Text Placeholder 2">
            <a:extLst>
              <a:ext uri="{FF2B5EF4-FFF2-40B4-BE49-F238E27FC236}">
                <a16:creationId xmlns:a16="http://schemas.microsoft.com/office/drawing/2014/main" id="{CE6CA3DE-FD41-8BDA-973E-0950CA590337}"/>
              </a:ext>
            </a:extLst>
          </p:cNvPr>
          <p:cNvSpPr>
            <a:spLocks noGrp="1"/>
          </p:cNvSpPr>
          <p:nvPr>
            <p:ph type="body" idx="11"/>
          </p:nvPr>
        </p:nvSpPr>
        <p:spPr>
          <a:xfrm>
            <a:off x="1981200" y="2126893"/>
            <a:ext cx="19604183" cy="1160335"/>
          </a:xfrm>
        </p:spPr>
        <p:txBody>
          <a:bodyPr/>
          <a:lstStyle/>
          <a:p>
            <a:r>
              <a:t>Patching An Engine Control Module To Enhance Security</a:t>
            </a:r>
          </a:p>
        </p:txBody>
      </p:sp>
    </p:spTree>
    <p:extLst>
      <p:ext uri="{BB962C8B-B14F-4D97-AF65-F5344CB8AC3E}">
        <p14:creationId xmlns:p14="http://schemas.microsoft.com/office/powerpoint/2010/main" val="365876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1E51657-D117-8985-CFC3-AF792509A954}"/>
              </a:ext>
            </a:extLst>
          </p:cNvPr>
          <p:cNvSpPr>
            <a:spLocks noGrp="1"/>
          </p:cNvSpPr>
          <p:nvPr>
            <p:ph type="body" idx="11"/>
          </p:nvPr>
        </p:nvSpPr>
        <p:spPr>
          <a:xfrm>
            <a:off x="1981200" y="238125"/>
            <a:ext cx="17240250" cy="1857375"/>
          </a:xfrm>
        </p:spPr>
        <p:txBody>
          <a:bodyPr wrap="square" lIns="0" tIns="0" rIns="0" bIns="0" anchor="ctr">
            <a:normAutofit/>
          </a:bodyPr>
          <a:lstStyle/>
          <a:p>
            <a:pPr>
              <a:defRPr sz="3750" b="1">
                <a:solidFill>
                  <a:srgbClr val="202124"/>
                </a:solidFill>
                <a:latin typeface="Arial"/>
                <a:ea typeface="Arial"/>
                <a:cs typeface="Arial"/>
              </a:defRPr>
            </a:pPr>
            <a:r>
              <a:rPr lang="en-US" sz="3750" dirty="0">
                <a:solidFill>
                  <a:srgbClr val="202124"/>
                </a:solidFill>
              </a:rPr>
              <a:t>CAN conditioners provide a working architecture</a:t>
            </a:r>
          </a:p>
        </p:txBody>
      </p:sp>
      <p:sp>
        <p:nvSpPr>
          <p:cNvPr id="4" name="job-1-label">
            <a:extLst>
              <a:ext uri="{FF2B5EF4-FFF2-40B4-BE49-F238E27FC236}">
                <a16:creationId xmlns:a16="http://schemas.microsoft.com/office/drawing/2014/main" id="{E7602D4A-7915-4CDE-82F0-E7BF283A03D3}"/>
              </a:ext>
            </a:extLst>
          </p:cNvPr>
          <p:cNvSpPr>
            <a:spLocks noGrp="1"/>
          </p:cNvSpPr>
          <p:nvPr/>
        </p:nvSpPr>
        <p:spPr>
          <a:xfrm>
            <a:off x="1524000" y="2333625"/>
            <a:ext cx="10477500" cy="714375"/>
          </a:xfrm>
          <a:prstGeom prst="rect">
            <a:avLst/>
          </a:prstGeom>
          <a:noFill/>
          <a:ln w="0">
            <a:noFill/>
            <a:prstDash val="solid"/>
          </a:ln>
        </p:spPr>
        <p:txBody>
          <a:bodyPr wrap="square" lIns="57150" tIns="38100" rIns="57150" bIns="38100" anchor="ctr">
            <a:normAutofit/>
          </a:bodyPr>
          <a:lstStyle/>
          <a:p>
            <a:pPr algn="l">
              <a:defRPr sz="2700" b="1">
                <a:solidFill>
                  <a:srgbClr val="08751A"/>
                </a:solidFill>
                <a:latin typeface="Arial"/>
                <a:ea typeface="Arial"/>
                <a:cs typeface="Arial"/>
              </a:defRPr>
            </a:pPr>
            <a:r>
              <a:rPr sz="2700" b="1">
                <a:solidFill>
                  <a:srgbClr val="08751A"/>
                </a:solidFill>
                <a:latin typeface="Arial"/>
                <a:ea typeface="Arial"/>
                <a:cs typeface="Arial"/>
              </a:rPr>
              <a:t>1   BLOCK KNOWN VIOLATIONS</a:t>
            </a:r>
          </a:p>
        </p:txBody>
      </p:sp>
      <p:sp>
        <p:nvSpPr>
          <p:cNvPr id="5" name="job-2-label">
            <a:extLst>
              <a:ext uri="{FF2B5EF4-FFF2-40B4-BE49-F238E27FC236}">
                <a16:creationId xmlns:a16="http://schemas.microsoft.com/office/drawing/2014/main" id="{1A4BED56-50F4-4EA4-9159-8632E29652AF}"/>
              </a:ext>
            </a:extLst>
          </p:cNvPr>
          <p:cNvSpPr>
            <a:spLocks noGrp="1"/>
          </p:cNvSpPr>
          <p:nvPr/>
        </p:nvSpPr>
        <p:spPr>
          <a:xfrm>
            <a:off x="1524000" y="6191250"/>
            <a:ext cx="10477500" cy="714375"/>
          </a:xfrm>
          <a:prstGeom prst="rect">
            <a:avLst/>
          </a:prstGeom>
          <a:noFill/>
          <a:ln w="0">
            <a:noFill/>
            <a:prstDash val="solid"/>
          </a:ln>
        </p:spPr>
        <p:txBody>
          <a:bodyPr wrap="square" lIns="57150" tIns="38100" rIns="57150" bIns="38100" anchor="ctr">
            <a:normAutofit/>
          </a:bodyPr>
          <a:lstStyle/>
          <a:p>
            <a:pPr algn="l">
              <a:defRPr sz="2700" b="1">
                <a:solidFill>
                  <a:srgbClr val="08751A"/>
                </a:solidFill>
                <a:latin typeface="Arial"/>
                <a:ea typeface="Arial"/>
                <a:cs typeface="Arial"/>
              </a:defRPr>
            </a:pPr>
            <a:r>
              <a:rPr sz="2700" b="1">
                <a:solidFill>
                  <a:srgbClr val="08751A"/>
                </a:solidFill>
                <a:latin typeface="Arial"/>
                <a:ea typeface="Arial"/>
                <a:cs typeface="Arial"/>
              </a:rPr>
              <a:t>2   DETECT INJECTED FRAMES</a:t>
            </a:r>
          </a:p>
        </p:txBody>
      </p:sp>
      <p:sp>
        <p:nvSpPr>
          <p:cNvPr id="6" name="job-arrow-a-350">
            <a:extLst>
              <a:ext uri="{FF2B5EF4-FFF2-40B4-BE49-F238E27FC236}">
                <a16:creationId xmlns:a16="http://schemas.microsoft.com/office/drawing/2014/main" id="{29642EA4-D77B-444F-B5DA-B84B3067DEE2}"/>
              </a:ext>
            </a:extLst>
          </p:cNvPr>
          <p:cNvSpPr>
            <a:spLocks noGrp="1"/>
          </p:cNvSpPr>
          <p:nvPr/>
        </p:nvSpPr>
        <p:spPr>
          <a:xfrm>
            <a:off x="6381750" y="3857625"/>
            <a:ext cx="1428750" cy="523875"/>
          </a:xfrm>
          <a:prstGeom prst="rightArrow">
            <a:avLst/>
          </a:prstGeom>
          <a:solidFill>
            <a:srgbClr val="08751A"/>
          </a:solidFill>
          <a:ln w="9525">
            <a:solidFill>
              <a:srgbClr val="08751A"/>
            </a:solidFill>
            <a:prstDash val="solid"/>
          </a:ln>
        </p:spPr>
        <p:txBody>
          <a:bodyPr/>
          <a:lstStyle/>
          <a:p>
            <a:endParaRPr lang="en-US"/>
          </a:p>
        </p:txBody>
      </p:sp>
      <p:sp>
        <p:nvSpPr>
          <p:cNvPr id="7" name="job-arrow-b-350">
            <a:extLst>
              <a:ext uri="{FF2B5EF4-FFF2-40B4-BE49-F238E27FC236}">
                <a16:creationId xmlns:a16="http://schemas.microsoft.com/office/drawing/2014/main" id="{E6997AD2-5E9B-40C0-8EAC-962A6C796F12}"/>
              </a:ext>
            </a:extLst>
          </p:cNvPr>
          <p:cNvSpPr>
            <a:spLocks noGrp="1"/>
          </p:cNvSpPr>
          <p:nvPr/>
        </p:nvSpPr>
        <p:spPr>
          <a:xfrm>
            <a:off x="13811250" y="3857625"/>
            <a:ext cx="1428750" cy="523875"/>
          </a:xfrm>
          <a:prstGeom prst="rightArrow">
            <a:avLst/>
          </a:prstGeom>
          <a:solidFill>
            <a:srgbClr val="08751A"/>
          </a:solidFill>
          <a:ln w="9525">
            <a:solidFill>
              <a:srgbClr val="08751A"/>
            </a:solidFill>
            <a:prstDash val="solid"/>
          </a:ln>
        </p:spPr>
        <p:txBody>
          <a:bodyPr/>
          <a:lstStyle/>
          <a:p>
            <a:endParaRPr lang="en-US"/>
          </a:p>
        </p:txBody>
      </p:sp>
      <p:sp>
        <p:nvSpPr>
          <p:cNvPr id="8" name="job-arrow-a-755">
            <a:extLst>
              <a:ext uri="{FF2B5EF4-FFF2-40B4-BE49-F238E27FC236}">
                <a16:creationId xmlns:a16="http://schemas.microsoft.com/office/drawing/2014/main" id="{39F2BB98-C4D8-409C-946C-FD1B6A6CD614}"/>
              </a:ext>
            </a:extLst>
          </p:cNvPr>
          <p:cNvSpPr>
            <a:spLocks noGrp="1"/>
          </p:cNvSpPr>
          <p:nvPr/>
        </p:nvSpPr>
        <p:spPr>
          <a:xfrm>
            <a:off x="6381750" y="7715250"/>
            <a:ext cx="1428750" cy="523875"/>
          </a:xfrm>
          <a:prstGeom prst="rightArrow">
            <a:avLst/>
          </a:prstGeom>
          <a:solidFill>
            <a:srgbClr val="08751A"/>
          </a:solidFill>
          <a:ln w="9525">
            <a:solidFill>
              <a:srgbClr val="08751A"/>
            </a:solidFill>
            <a:prstDash val="solid"/>
          </a:ln>
        </p:spPr>
        <p:txBody>
          <a:bodyPr/>
          <a:lstStyle/>
          <a:p>
            <a:endParaRPr lang="en-US"/>
          </a:p>
        </p:txBody>
      </p:sp>
      <p:sp>
        <p:nvSpPr>
          <p:cNvPr id="9" name="job-arrow-b-755">
            <a:extLst>
              <a:ext uri="{FF2B5EF4-FFF2-40B4-BE49-F238E27FC236}">
                <a16:creationId xmlns:a16="http://schemas.microsoft.com/office/drawing/2014/main" id="{A1223CAF-4F19-4D5E-B573-18E8BAF60A33}"/>
              </a:ext>
            </a:extLst>
          </p:cNvPr>
          <p:cNvSpPr>
            <a:spLocks noGrp="1"/>
          </p:cNvSpPr>
          <p:nvPr/>
        </p:nvSpPr>
        <p:spPr>
          <a:xfrm>
            <a:off x="13811250" y="7715250"/>
            <a:ext cx="1428750" cy="523875"/>
          </a:xfrm>
          <a:prstGeom prst="rightArrow">
            <a:avLst/>
          </a:prstGeom>
          <a:solidFill>
            <a:srgbClr val="08751A"/>
          </a:solidFill>
          <a:ln w="9525">
            <a:solidFill>
              <a:srgbClr val="08751A"/>
            </a:solidFill>
            <a:prstDash val="solid"/>
          </a:ln>
        </p:spPr>
        <p:txBody>
          <a:bodyPr/>
          <a:lstStyle/>
          <a:p>
            <a:endParaRPr lang="en-US"/>
          </a:p>
        </p:txBody>
      </p:sp>
      <p:sp>
        <p:nvSpPr>
          <p:cNvPr id="10" name="job-incoming">
            <a:extLst>
              <a:ext uri="{FF2B5EF4-FFF2-40B4-BE49-F238E27FC236}">
                <a16:creationId xmlns:a16="http://schemas.microsoft.com/office/drawing/2014/main" id="{A04AE071-5329-41D2-9FD6-1BFCA4C4E781}"/>
              </a:ext>
            </a:extLst>
          </p:cNvPr>
          <p:cNvSpPr>
            <a:spLocks noGrp="1"/>
          </p:cNvSpPr>
          <p:nvPr/>
        </p:nvSpPr>
        <p:spPr>
          <a:xfrm>
            <a:off x="1809750" y="3333750"/>
            <a:ext cx="4095750" cy="1619250"/>
          </a:xfrm>
          <a:prstGeom prst="roundRect">
            <a:avLst>
              <a:gd name="adj" fmla="val 4706"/>
            </a:avLst>
          </a:prstGeom>
          <a:solidFill>
            <a:srgbClr val="FFFFFF"/>
          </a:solidFill>
          <a:ln w="28575">
            <a:solidFill>
              <a:srgbClr val="53585F"/>
            </a:solidFill>
            <a:prstDash val="solid"/>
          </a:ln>
        </p:spPr>
        <p:txBody>
          <a:bodyPr wrap="square" lIns="152400" tIns="114300" rIns="152400" bIns="114300" anchor="ctr">
            <a:normAutofit/>
          </a:bodyPr>
          <a:lstStyle/>
          <a:p>
            <a:pPr algn="ctr">
              <a:defRPr sz="2550" b="1">
                <a:solidFill>
                  <a:srgbClr val="202124"/>
                </a:solidFill>
                <a:latin typeface="Arial"/>
                <a:ea typeface="Arial"/>
                <a:cs typeface="Arial"/>
              </a:defRPr>
            </a:pPr>
            <a:r>
              <a:rPr sz="2550" b="1">
                <a:solidFill>
                  <a:srgbClr val="202124"/>
                </a:solidFill>
                <a:latin typeface="Arial"/>
                <a:ea typeface="Arial"/>
                <a:cs typeface="Arial"/>
              </a:rPr>
              <a:t>Incoming frame</a:t>
            </a:r>
          </a:p>
        </p:txBody>
      </p:sp>
      <p:sp>
        <p:nvSpPr>
          <p:cNvPr id="11" name="job-filter">
            <a:extLst>
              <a:ext uri="{FF2B5EF4-FFF2-40B4-BE49-F238E27FC236}">
                <a16:creationId xmlns:a16="http://schemas.microsoft.com/office/drawing/2014/main" id="{0CDE3154-FBF3-4A68-8693-F7D57D1525DB}"/>
              </a:ext>
            </a:extLst>
          </p:cNvPr>
          <p:cNvSpPr>
            <a:spLocks noGrp="1"/>
          </p:cNvSpPr>
          <p:nvPr/>
        </p:nvSpPr>
        <p:spPr>
          <a:xfrm>
            <a:off x="8286750" y="3333750"/>
            <a:ext cx="5048250" cy="1619250"/>
          </a:xfrm>
          <a:prstGeom prst="roundRect">
            <a:avLst>
              <a:gd name="adj" fmla="val 4706"/>
            </a:avLst>
          </a:prstGeom>
          <a:solidFill>
            <a:srgbClr val="EEF7F0"/>
          </a:solidFill>
          <a:ln w="28575">
            <a:solidFill>
              <a:srgbClr val="08751A"/>
            </a:solidFill>
            <a:prstDash val="solid"/>
          </a:ln>
        </p:spPr>
        <p:txBody>
          <a:bodyPr wrap="square" lIns="152400" tIns="114300" rIns="152400" bIns="114300" anchor="ctr">
            <a:normAutofit/>
          </a:bodyPr>
          <a:lstStyle/>
          <a:p>
            <a:pPr algn="ctr">
              <a:defRPr sz="2550" b="1">
                <a:solidFill>
                  <a:srgbClr val="08751A"/>
                </a:solidFill>
                <a:latin typeface="Arial"/>
                <a:ea typeface="Arial"/>
                <a:cs typeface="Arial"/>
              </a:defRPr>
            </a:pPr>
            <a:r>
              <a:rPr sz="2550" b="1">
                <a:solidFill>
                  <a:srgbClr val="08751A"/>
                </a:solidFill>
                <a:latin typeface="Arial"/>
                <a:ea typeface="Arial"/>
                <a:cs typeface="Arial"/>
              </a:rPr>
              <a:t>Source-address</a:t>
            </a:r>
          </a:p>
          <a:p>
            <a:pPr algn="ctr">
              <a:defRPr sz="2550" b="1">
                <a:solidFill>
                  <a:srgbClr val="08751A"/>
                </a:solidFill>
                <a:latin typeface="Arial"/>
                <a:ea typeface="Arial"/>
                <a:cs typeface="Arial"/>
              </a:defRPr>
            </a:pPr>
            <a:r>
              <a:rPr sz="2550" b="1">
                <a:solidFill>
                  <a:srgbClr val="08751A"/>
                </a:solidFill>
                <a:latin typeface="Arial"/>
                <a:ea typeface="Arial"/>
                <a:cs typeface="Arial"/>
              </a:rPr>
              <a:t>filter</a:t>
            </a:r>
          </a:p>
        </p:txBody>
      </p:sp>
      <p:sp>
        <p:nvSpPr>
          <p:cNvPr id="12" name="job-policy">
            <a:extLst>
              <a:ext uri="{FF2B5EF4-FFF2-40B4-BE49-F238E27FC236}">
                <a16:creationId xmlns:a16="http://schemas.microsoft.com/office/drawing/2014/main" id="{FA0863B4-2E45-44DC-B5C1-50C4407BD1AF}"/>
              </a:ext>
            </a:extLst>
          </p:cNvPr>
          <p:cNvSpPr>
            <a:spLocks noGrp="1"/>
          </p:cNvSpPr>
          <p:nvPr/>
        </p:nvSpPr>
        <p:spPr>
          <a:xfrm>
            <a:off x="15716250" y="3333750"/>
            <a:ext cx="5524500" cy="1619250"/>
          </a:xfrm>
          <a:prstGeom prst="roundRect">
            <a:avLst>
              <a:gd name="adj" fmla="val 4706"/>
            </a:avLst>
          </a:prstGeom>
          <a:solidFill>
            <a:srgbClr val="FFFFFF"/>
          </a:solidFill>
          <a:ln w="28575">
            <a:solidFill>
              <a:srgbClr val="08751A"/>
            </a:solidFill>
            <a:prstDash val="solid"/>
          </a:ln>
        </p:spPr>
        <p:txBody>
          <a:bodyPr wrap="square" lIns="152400" tIns="114300" rIns="152400" bIns="114300" anchor="ctr">
            <a:normAutofit/>
          </a:bodyPr>
          <a:lstStyle/>
          <a:p>
            <a:pPr algn="ctr">
              <a:defRPr sz="2550" b="1">
                <a:solidFill>
                  <a:srgbClr val="202124"/>
                </a:solidFill>
                <a:latin typeface="Arial"/>
                <a:ea typeface="Arial"/>
                <a:cs typeface="Arial"/>
              </a:defRPr>
            </a:pPr>
            <a:r>
              <a:rPr sz="2550" b="1">
                <a:solidFill>
                  <a:srgbClr val="202124"/>
                </a:solidFill>
                <a:latin typeface="Arial"/>
                <a:ea typeface="Arial"/>
                <a:cs typeface="Arial"/>
              </a:rPr>
              <a:t>Accept or block</a:t>
            </a:r>
          </a:p>
        </p:txBody>
      </p:sp>
      <p:sp>
        <p:nvSpPr>
          <p:cNvPr id="13" name="job-1-note">
            <a:extLst>
              <a:ext uri="{FF2B5EF4-FFF2-40B4-BE49-F238E27FC236}">
                <a16:creationId xmlns:a16="http://schemas.microsoft.com/office/drawing/2014/main" id="{14B605DC-3C6C-4BF7-97F8-DFE03795AFF8}"/>
              </a:ext>
            </a:extLst>
          </p:cNvPr>
          <p:cNvSpPr>
            <a:spLocks noGrp="1"/>
          </p:cNvSpPr>
          <p:nvPr/>
        </p:nvSpPr>
        <p:spPr>
          <a:xfrm>
            <a:off x="2381250" y="5095875"/>
            <a:ext cx="18097500" cy="666750"/>
          </a:xfrm>
          <a:prstGeom prst="rect">
            <a:avLst/>
          </a:prstGeom>
          <a:noFill/>
          <a:ln w="0">
            <a:noFill/>
            <a:prstDash val="solid"/>
          </a:ln>
        </p:spPr>
        <p:txBody>
          <a:bodyPr wrap="square" lIns="57150" tIns="38100" rIns="57150" bIns="38100" anchor="ctr">
            <a:normAutofit/>
          </a:bodyPr>
          <a:lstStyle/>
          <a:p>
            <a:pPr algn="ctr">
              <a:defRPr sz="2250" b="0">
                <a:solidFill>
                  <a:srgbClr val="53585F"/>
                </a:solidFill>
                <a:latin typeface="Arial"/>
                <a:ea typeface="Arial"/>
                <a:cs typeface="Arial"/>
              </a:defRPr>
            </a:pPr>
            <a:r>
              <a:rPr sz="2250" b="0">
                <a:solidFill>
                  <a:srgbClr val="53585F"/>
                </a:solidFill>
                <a:latin typeface="Arial"/>
                <a:ea typeface="Arial"/>
                <a:cs typeface="Arial"/>
              </a:rPr>
              <a:t>Enforces which source addresses may reach the patched ECM.</a:t>
            </a:r>
          </a:p>
        </p:txBody>
      </p:sp>
      <p:sp>
        <p:nvSpPr>
          <p:cNvPr id="14" name="job-transmit">
            <a:extLst>
              <a:ext uri="{FF2B5EF4-FFF2-40B4-BE49-F238E27FC236}">
                <a16:creationId xmlns:a16="http://schemas.microsoft.com/office/drawing/2014/main" id="{55C7956D-514A-47E4-836A-C78D5DECCC4F}"/>
              </a:ext>
            </a:extLst>
          </p:cNvPr>
          <p:cNvSpPr>
            <a:spLocks noGrp="1"/>
          </p:cNvSpPr>
          <p:nvPr/>
        </p:nvSpPr>
        <p:spPr>
          <a:xfrm>
            <a:off x="1809750" y="7191375"/>
            <a:ext cx="4095750" cy="1619250"/>
          </a:xfrm>
          <a:prstGeom prst="roundRect">
            <a:avLst>
              <a:gd name="adj" fmla="val 4706"/>
            </a:avLst>
          </a:prstGeom>
          <a:solidFill>
            <a:srgbClr val="FFFFFF"/>
          </a:solidFill>
          <a:ln w="28575">
            <a:solidFill>
              <a:srgbClr val="53585F"/>
            </a:solidFill>
            <a:prstDash val="solid"/>
          </a:ln>
        </p:spPr>
        <p:txBody>
          <a:bodyPr wrap="square" lIns="152400" tIns="114300" rIns="152400" bIns="114300" anchor="ctr">
            <a:normAutofit/>
          </a:bodyPr>
          <a:lstStyle/>
          <a:p>
            <a:pPr algn="ctr">
              <a:defRPr sz="2550" b="1">
                <a:solidFill>
                  <a:srgbClr val="202124"/>
                </a:solidFill>
                <a:latin typeface="Arial"/>
                <a:ea typeface="Arial"/>
                <a:cs typeface="Arial"/>
              </a:defRPr>
            </a:pPr>
            <a:r>
              <a:rPr sz="2550" b="1">
                <a:solidFill>
                  <a:srgbClr val="202124"/>
                </a:solidFill>
                <a:latin typeface="Arial"/>
                <a:ea typeface="Arial"/>
                <a:cs typeface="Arial"/>
              </a:rPr>
              <a:t>Patched ECM</a:t>
            </a:r>
          </a:p>
          <a:p>
            <a:pPr algn="ctr">
              <a:defRPr sz="2550" b="1">
                <a:solidFill>
                  <a:srgbClr val="202124"/>
                </a:solidFill>
                <a:latin typeface="Arial"/>
                <a:ea typeface="Arial"/>
                <a:cs typeface="Arial"/>
              </a:defRPr>
            </a:pPr>
            <a:r>
              <a:rPr sz="2550" b="1">
                <a:solidFill>
                  <a:srgbClr val="202124"/>
                </a:solidFill>
                <a:latin typeface="Arial"/>
                <a:ea typeface="Arial"/>
                <a:cs typeface="Arial"/>
              </a:rPr>
              <a:t>transmits</a:t>
            </a:r>
          </a:p>
        </p:txBody>
      </p:sp>
      <p:sp>
        <p:nvSpPr>
          <p:cNvPr id="15" name="job-cmac">
            <a:extLst>
              <a:ext uri="{FF2B5EF4-FFF2-40B4-BE49-F238E27FC236}">
                <a16:creationId xmlns:a16="http://schemas.microsoft.com/office/drawing/2014/main" id="{7582F9CA-22BB-4F2E-811B-A0EED0AE4D5C}"/>
              </a:ext>
            </a:extLst>
          </p:cNvPr>
          <p:cNvSpPr>
            <a:spLocks noGrp="1"/>
          </p:cNvSpPr>
          <p:nvPr/>
        </p:nvSpPr>
        <p:spPr>
          <a:xfrm>
            <a:off x="8286750" y="7191375"/>
            <a:ext cx="5048250" cy="1619250"/>
          </a:xfrm>
          <a:prstGeom prst="roundRect">
            <a:avLst>
              <a:gd name="adj" fmla="val 4706"/>
            </a:avLst>
          </a:prstGeom>
          <a:solidFill>
            <a:srgbClr val="EEF7F0"/>
          </a:solidFill>
          <a:ln w="28575">
            <a:solidFill>
              <a:srgbClr val="08751A"/>
            </a:solidFill>
            <a:prstDash val="solid"/>
          </a:ln>
        </p:spPr>
        <p:txBody>
          <a:bodyPr wrap="square" lIns="152400" tIns="114300" rIns="152400" bIns="114300" anchor="ctr">
            <a:normAutofit/>
          </a:bodyPr>
          <a:lstStyle/>
          <a:p>
            <a:pPr algn="ctr">
              <a:defRPr sz="2550" b="1">
                <a:solidFill>
                  <a:srgbClr val="08751A"/>
                </a:solidFill>
                <a:latin typeface="Arial"/>
                <a:ea typeface="Arial"/>
                <a:cs typeface="Arial"/>
              </a:defRPr>
            </a:pPr>
            <a:r>
              <a:rPr sz="2550" b="1">
                <a:solidFill>
                  <a:srgbClr val="08751A"/>
                </a:solidFill>
                <a:latin typeface="Arial"/>
                <a:ea typeface="Arial"/>
                <a:cs typeface="Arial"/>
              </a:rPr>
              <a:t>Update rolling</a:t>
            </a:r>
          </a:p>
          <a:p>
            <a:pPr algn="ctr">
              <a:defRPr sz="2550" b="1">
                <a:solidFill>
                  <a:srgbClr val="08751A"/>
                </a:solidFill>
                <a:latin typeface="Arial"/>
                <a:ea typeface="Arial"/>
                <a:cs typeface="Arial"/>
              </a:defRPr>
            </a:pPr>
            <a:r>
              <a:rPr sz="2550" b="1">
                <a:solidFill>
                  <a:srgbClr val="08751A"/>
                </a:solidFill>
                <a:latin typeface="Arial"/>
                <a:ea typeface="Arial"/>
                <a:cs typeface="Arial"/>
              </a:rPr>
              <a:t>AES-CMAC</a:t>
            </a:r>
          </a:p>
        </p:txBody>
      </p:sp>
      <p:sp>
        <p:nvSpPr>
          <p:cNvPr id="16" name="job-report">
            <a:extLst>
              <a:ext uri="{FF2B5EF4-FFF2-40B4-BE49-F238E27FC236}">
                <a16:creationId xmlns:a16="http://schemas.microsoft.com/office/drawing/2014/main" id="{68E6F933-BC35-4A5B-968E-8706B9CD67A8}"/>
              </a:ext>
            </a:extLst>
          </p:cNvPr>
          <p:cNvSpPr>
            <a:spLocks noGrp="1"/>
          </p:cNvSpPr>
          <p:nvPr/>
        </p:nvSpPr>
        <p:spPr>
          <a:xfrm>
            <a:off x="15716250" y="7191375"/>
            <a:ext cx="5524500" cy="1619250"/>
          </a:xfrm>
          <a:prstGeom prst="roundRect">
            <a:avLst>
              <a:gd name="adj" fmla="val 4706"/>
            </a:avLst>
          </a:prstGeom>
          <a:solidFill>
            <a:srgbClr val="FFFFFF"/>
          </a:solidFill>
          <a:ln w="28575">
            <a:solidFill>
              <a:srgbClr val="08751A"/>
            </a:solidFill>
            <a:prstDash val="solid"/>
          </a:ln>
        </p:spPr>
        <p:txBody>
          <a:bodyPr wrap="square" lIns="152400" tIns="114300" rIns="152400" bIns="114300" anchor="ctr">
            <a:normAutofit/>
          </a:bodyPr>
          <a:lstStyle/>
          <a:p>
            <a:pPr algn="ctr">
              <a:defRPr sz="2550" b="1">
                <a:solidFill>
                  <a:srgbClr val="202124"/>
                </a:solidFill>
                <a:latin typeface="Arial"/>
                <a:ea typeface="Arial"/>
                <a:cs typeface="Arial"/>
              </a:defRPr>
            </a:pPr>
            <a:r>
              <a:rPr sz="2550" b="1">
                <a:solidFill>
                  <a:srgbClr val="202124"/>
                </a:solidFill>
                <a:latin typeface="Arial"/>
                <a:ea typeface="Arial"/>
                <a:cs typeface="Arial"/>
              </a:rPr>
              <a:t>Periodic CMAC</a:t>
            </a:r>
          </a:p>
          <a:p>
            <a:pPr algn="ctr">
              <a:defRPr sz="2550" b="1">
                <a:solidFill>
                  <a:srgbClr val="202124"/>
                </a:solidFill>
                <a:latin typeface="Arial"/>
                <a:ea typeface="Arial"/>
                <a:cs typeface="Arial"/>
              </a:defRPr>
            </a:pPr>
            <a:r>
              <a:rPr sz="2550" b="1">
                <a:solidFill>
                  <a:srgbClr val="202124"/>
                </a:solidFill>
                <a:latin typeface="Arial"/>
                <a:ea typeface="Arial"/>
                <a:cs typeface="Arial"/>
              </a:rPr>
              <a:t>report</a:t>
            </a:r>
          </a:p>
        </p:txBody>
      </p:sp>
      <p:sp>
        <p:nvSpPr>
          <p:cNvPr id="17" name="job-2-note">
            <a:extLst>
              <a:ext uri="{FF2B5EF4-FFF2-40B4-BE49-F238E27FC236}">
                <a16:creationId xmlns:a16="http://schemas.microsoft.com/office/drawing/2014/main" id="{13CEC63F-1E55-4416-9311-2972D30F3C49}"/>
              </a:ext>
            </a:extLst>
          </p:cNvPr>
          <p:cNvSpPr>
            <a:spLocks noGrp="1"/>
          </p:cNvSpPr>
          <p:nvPr/>
        </p:nvSpPr>
        <p:spPr>
          <a:xfrm>
            <a:off x="2381250" y="8953500"/>
            <a:ext cx="18097500" cy="666750"/>
          </a:xfrm>
          <a:prstGeom prst="rect">
            <a:avLst/>
          </a:prstGeom>
          <a:noFill/>
          <a:ln w="0">
            <a:noFill/>
            <a:prstDash val="solid"/>
          </a:ln>
        </p:spPr>
        <p:txBody>
          <a:bodyPr wrap="square" lIns="57150" tIns="38100" rIns="57150" bIns="38100" anchor="ctr">
            <a:normAutofit/>
          </a:bodyPr>
          <a:lstStyle/>
          <a:p>
            <a:pPr algn="ctr">
              <a:defRPr sz="2250" b="0">
                <a:solidFill>
                  <a:srgbClr val="53585F"/>
                </a:solidFill>
                <a:latin typeface="Arial"/>
                <a:ea typeface="Arial"/>
                <a:cs typeface="Arial"/>
              </a:defRPr>
            </a:pPr>
            <a:r>
              <a:rPr sz="2250" b="0">
                <a:solidFill>
                  <a:srgbClr val="53585F"/>
                </a:solidFill>
                <a:latin typeface="Arial"/>
                <a:ea typeface="Arial"/>
                <a:cs typeface="Arial"/>
              </a:rPr>
              <a:t>The gateway independently builds the same history from observed bus traffic.</a:t>
            </a:r>
          </a:p>
        </p:txBody>
      </p:sp>
      <p:sp>
        <p:nvSpPr>
          <p:cNvPr id="18" name="jobs-rule">
            <a:extLst>
              <a:ext uri="{FF2B5EF4-FFF2-40B4-BE49-F238E27FC236}">
                <a16:creationId xmlns:a16="http://schemas.microsoft.com/office/drawing/2014/main" id="{B86CCC84-DF18-4C5C-9A00-6346E9283ACD}"/>
              </a:ext>
            </a:extLst>
          </p:cNvPr>
          <p:cNvSpPr>
            <a:spLocks noGrp="1"/>
          </p:cNvSpPr>
          <p:nvPr/>
        </p:nvSpPr>
        <p:spPr>
          <a:xfrm>
            <a:off x="2857500" y="10144125"/>
            <a:ext cx="18669000" cy="66675"/>
          </a:xfrm>
          <a:prstGeom prst="rect">
            <a:avLst/>
          </a:prstGeom>
          <a:solidFill>
            <a:srgbClr val="08751A"/>
          </a:solidFill>
          <a:ln w="0">
            <a:solidFill>
              <a:srgbClr val="08751A"/>
            </a:solidFill>
            <a:prstDash val="solid"/>
          </a:ln>
        </p:spPr>
        <p:txBody>
          <a:bodyPr/>
          <a:lstStyle/>
          <a:p>
            <a:endParaRPr lang="en-US"/>
          </a:p>
        </p:txBody>
      </p:sp>
      <p:sp>
        <p:nvSpPr>
          <p:cNvPr id="19" name="jobs-takeaway">
            <a:extLst>
              <a:ext uri="{FF2B5EF4-FFF2-40B4-BE49-F238E27FC236}">
                <a16:creationId xmlns:a16="http://schemas.microsoft.com/office/drawing/2014/main" id="{666F4603-9A86-4986-A734-429409B6D875}"/>
              </a:ext>
            </a:extLst>
          </p:cNvPr>
          <p:cNvSpPr>
            <a:spLocks noGrp="1"/>
          </p:cNvSpPr>
          <p:nvPr/>
        </p:nvSpPr>
        <p:spPr>
          <a:xfrm>
            <a:off x="3333750" y="10334625"/>
            <a:ext cx="17716500" cy="952500"/>
          </a:xfrm>
          <a:prstGeom prst="rect">
            <a:avLst/>
          </a:prstGeom>
          <a:noFill/>
          <a:ln w="0">
            <a:noFill/>
            <a:prstDash val="solid"/>
          </a:ln>
        </p:spPr>
        <p:txBody>
          <a:bodyPr wrap="square" lIns="57150" tIns="38100" rIns="57150" bIns="38100" anchor="ctr">
            <a:normAutofit/>
          </a:bodyPr>
          <a:lstStyle/>
          <a:p>
            <a:pPr algn="ctr">
              <a:defRPr sz="2850" b="1">
                <a:solidFill>
                  <a:srgbClr val="08751A"/>
                </a:solidFill>
                <a:latin typeface="Arial"/>
                <a:ea typeface="Arial"/>
                <a:cs typeface="Arial"/>
              </a:defRPr>
            </a:pPr>
            <a:r>
              <a:rPr sz="2850" b="1">
                <a:solidFill>
                  <a:srgbClr val="08751A"/>
                </a:solidFill>
                <a:latin typeface="Arial"/>
                <a:ea typeface="Arial"/>
                <a:cs typeface="Arial"/>
              </a:rPr>
              <a:t>Filtering enforces policy. CMAC detects history divergence.</a:t>
            </a:r>
          </a:p>
        </p:txBody>
      </p:sp>
    </p:spTree>
    <p:extLst>
      <p:ext uri="{BB962C8B-B14F-4D97-AF65-F5344CB8AC3E}">
        <p14:creationId xmlns:p14="http://schemas.microsoft.com/office/powerpoint/2010/main" val="3736308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B788F5-4BBC-3B13-A931-2C042B238794}"/>
              </a:ext>
            </a:extLst>
          </p:cNvPr>
          <p:cNvSpPr>
            <a:spLocks noGrp="1"/>
          </p:cNvSpPr>
          <p:nvPr>
            <p:ph type="body" idx="11"/>
          </p:nvPr>
        </p:nvSpPr>
        <p:spPr>
          <a:xfrm>
            <a:off x="1981200" y="238125"/>
            <a:ext cx="17240250" cy="1857375"/>
          </a:xfrm>
        </p:spPr>
        <p:txBody>
          <a:bodyPr wrap="square" lIns="0" tIns="0" rIns="0" bIns="0" anchor="ctr">
            <a:normAutofit/>
          </a:bodyPr>
          <a:lstStyle/>
          <a:p>
            <a:pPr algn="l">
              <a:buNone/>
              <a:defRPr sz="3900" b="1">
                <a:solidFill>
                  <a:srgbClr val="202124"/>
                </a:solidFill>
                <a:latin typeface="Arial"/>
                <a:ea typeface="Arial"/>
                <a:cs typeface="Arial"/>
              </a:defRPr>
            </a:pPr>
            <a:r>
              <a:rPr lang="en-US" sz="3900" dirty="0">
                <a:solidFill>
                  <a:srgbClr val="202124"/>
                </a:solidFill>
              </a:rPr>
              <a:t>P</a:t>
            </a:r>
            <a:r>
              <a:rPr sz="3900" b="1" dirty="0">
                <a:solidFill>
                  <a:srgbClr val="202124"/>
                </a:solidFill>
                <a:latin typeface="Arial"/>
                <a:ea typeface="Arial"/>
                <a:cs typeface="Arial"/>
              </a:rPr>
              <a:t>atching keeps the functions—but removes the inline box</a:t>
            </a:r>
          </a:p>
        </p:txBody>
      </p:sp>
      <p:sp>
        <p:nvSpPr>
          <p:cNvPr id="4" name="architecture-move-arrow">
            <a:extLst>
              <a:ext uri="{FF2B5EF4-FFF2-40B4-BE49-F238E27FC236}">
                <a16:creationId xmlns:a16="http://schemas.microsoft.com/office/drawing/2014/main" id="{C417FF5C-CA69-4AF6-A1F2-235AB6D017FB}"/>
              </a:ext>
            </a:extLst>
          </p:cNvPr>
          <p:cNvSpPr>
            <a:spLocks noGrp="1"/>
          </p:cNvSpPr>
          <p:nvPr/>
        </p:nvSpPr>
        <p:spPr>
          <a:xfrm>
            <a:off x="7810500" y="5191125"/>
            <a:ext cx="2571750" cy="762000"/>
          </a:xfrm>
          <a:prstGeom prst="rightArrow">
            <a:avLst/>
          </a:prstGeom>
          <a:solidFill>
            <a:srgbClr val="08751A"/>
          </a:solidFill>
          <a:ln w="9525">
            <a:solidFill>
              <a:srgbClr val="08751A"/>
            </a:solidFill>
            <a:prstDash val="solid"/>
          </a:ln>
        </p:spPr>
        <p:txBody>
          <a:bodyPr/>
          <a:lstStyle/>
          <a:p>
            <a:endParaRPr lang="en-US"/>
          </a:p>
        </p:txBody>
      </p:sp>
      <p:sp>
        <p:nvSpPr>
          <p:cNvPr id="5" name="architecture-move-label">
            <a:extLst>
              <a:ext uri="{FF2B5EF4-FFF2-40B4-BE49-F238E27FC236}">
                <a16:creationId xmlns:a16="http://schemas.microsoft.com/office/drawing/2014/main" id="{5C9BAF5A-C58C-4C74-BE02-A746B44EE9A3}"/>
              </a:ext>
            </a:extLst>
          </p:cNvPr>
          <p:cNvSpPr>
            <a:spLocks noGrp="1"/>
          </p:cNvSpPr>
          <p:nvPr/>
        </p:nvSpPr>
        <p:spPr>
          <a:xfrm>
            <a:off x="7810500" y="4286250"/>
            <a:ext cx="2571750" cy="857250"/>
          </a:xfrm>
          <a:prstGeom prst="rect">
            <a:avLst/>
          </a:prstGeom>
          <a:noFill/>
          <a:ln w="0">
            <a:noFill/>
            <a:prstDash val="solid"/>
          </a:ln>
        </p:spPr>
        <p:txBody>
          <a:bodyPr wrap="square" lIns="57150" tIns="38100" rIns="57150" bIns="38100" anchor="ctr">
            <a:normAutofit/>
          </a:bodyPr>
          <a:lstStyle/>
          <a:p>
            <a:pPr algn="ctr">
              <a:defRPr sz="2250" b="1">
                <a:solidFill>
                  <a:srgbClr val="08751A"/>
                </a:solidFill>
                <a:latin typeface="Arial"/>
                <a:ea typeface="Arial"/>
                <a:cs typeface="Arial"/>
              </a:defRPr>
            </a:pPr>
            <a:r>
              <a:rPr sz="2250" b="1">
                <a:solidFill>
                  <a:srgbClr val="08751A"/>
                </a:solidFill>
                <a:latin typeface="Arial"/>
                <a:ea typeface="Arial"/>
                <a:cs typeface="Arial"/>
              </a:rPr>
              <a:t>MOVE INTO</a:t>
            </a:r>
          </a:p>
          <a:p>
            <a:pPr algn="ctr">
              <a:defRPr sz="2250" b="1">
                <a:solidFill>
                  <a:srgbClr val="08751A"/>
                </a:solidFill>
                <a:latin typeface="Arial"/>
                <a:ea typeface="Arial"/>
                <a:cs typeface="Arial"/>
              </a:defRPr>
            </a:pPr>
            <a:r>
              <a:rPr sz="2250" b="1">
                <a:solidFill>
                  <a:srgbClr val="08751A"/>
                </a:solidFill>
                <a:latin typeface="Arial"/>
                <a:ea typeface="Arial"/>
                <a:cs typeface="Arial"/>
              </a:rPr>
              <a:t>FIRMWARE</a:t>
            </a:r>
          </a:p>
        </p:txBody>
      </p:sp>
      <p:sp>
        <p:nvSpPr>
          <p:cNvPr id="6" name="architecture-bus-arrow">
            <a:extLst>
              <a:ext uri="{FF2B5EF4-FFF2-40B4-BE49-F238E27FC236}">
                <a16:creationId xmlns:a16="http://schemas.microsoft.com/office/drawing/2014/main" id="{8B651CD5-27F9-48F6-BF1F-F08B5F5F7E42}"/>
              </a:ext>
            </a:extLst>
          </p:cNvPr>
          <p:cNvSpPr>
            <a:spLocks noGrp="1"/>
          </p:cNvSpPr>
          <p:nvPr/>
        </p:nvSpPr>
        <p:spPr>
          <a:xfrm>
            <a:off x="19240500" y="4476750"/>
            <a:ext cx="1000125" cy="523875"/>
          </a:xfrm>
          <a:prstGeom prst="rightArrow">
            <a:avLst/>
          </a:prstGeom>
          <a:solidFill>
            <a:srgbClr val="08751A"/>
          </a:solidFill>
          <a:ln w="9525">
            <a:solidFill>
              <a:srgbClr val="08751A"/>
            </a:solidFill>
            <a:prstDash val="solid"/>
          </a:ln>
        </p:spPr>
        <p:txBody>
          <a:bodyPr/>
          <a:lstStyle/>
          <a:p>
            <a:endParaRPr lang="en-US"/>
          </a:p>
        </p:txBody>
      </p:sp>
      <p:sp>
        <p:nvSpPr>
          <p:cNvPr id="7" name="architecture-down-arrow">
            <a:extLst>
              <a:ext uri="{FF2B5EF4-FFF2-40B4-BE49-F238E27FC236}">
                <a16:creationId xmlns:a16="http://schemas.microsoft.com/office/drawing/2014/main" id="{DEBF2D38-F064-412A-B215-6F4156E71386}"/>
              </a:ext>
            </a:extLst>
          </p:cNvPr>
          <p:cNvSpPr>
            <a:spLocks noGrp="1"/>
          </p:cNvSpPr>
          <p:nvPr/>
        </p:nvSpPr>
        <p:spPr>
          <a:xfrm>
            <a:off x="21431250" y="5191125"/>
            <a:ext cx="619125" cy="1000125"/>
          </a:xfrm>
          <a:prstGeom prst="downArrow">
            <a:avLst/>
          </a:prstGeom>
          <a:solidFill>
            <a:srgbClr val="08751A"/>
          </a:solidFill>
          <a:ln w="9525">
            <a:solidFill>
              <a:srgbClr val="08751A"/>
            </a:solidFill>
            <a:prstDash val="solid"/>
          </a:ln>
        </p:spPr>
        <p:txBody>
          <a:bodyPr/>
          <a:lstStyle/>
          <a:p>
            <a:endParaRPr lang="en-US"/>
          </a:p>
        </p:txBody>
      </p:sp>
      <p:sp>
        <p:nvSpPr>
          <p:cNvPr id="8" name="external-conditioner">
            <a:extLst>
              <a:ext uri="{FF2B5EF4-FFF2-40B4-BE49-F238E27FC236}">
                <a16:creationId xmlns:a16="http://schemas.microsoft.com/office/drawing/2014/main" id="{3AF39DFE-4E75-493B-8EC1-D32FF14FAD8C}"/>
              </a:ext>
            </a:extLst>
          </p:cNvPr>
          <p:cNvSpPr>
            <a:spLocks noGrp="1"/>
          </p:cNvSpPr>
          <p:nvPr/>
        </p:nvSpPr>
        <p:spPr>
          <a:xfrm>
            <a:off x="1238250" y="3143250"/>
            <a:ext cx="6477000" cy="4953000"/>
          </a:xfrm>
          <a:prstGeom prst="roundRect">
            <a:avLst>
              <a:gd name="adj" fmla="val 1538"/>
            </a:avLst>
          </a:prstGeom>
          <a:solidFill>
            <a:srgbClr val="FCECEC"/>
          </a:solidFill>
          <a:ln w="38100">
            <a:solidFill>
              <a:srgbClr val="C62828"/>
            </a:solidFill>
            <a:prstDash val="solid"/>
          </a:ln>
        </p:spPr>
        <p:txBody>
          <a:bodyPr/>
          <a:lstStyle/>
          <a:p>
            <a:endParaRPr lang="en-US"/>
          </a:p>
        </p:txBody>
      </p:sp>
      <p:sp>
        <p:nvSpPr>
          <p:cNvPr id="9" name="external-title">
            <a:extLst>
              <a:ext uri="{FF2B5EF4-FFF2-40B4-BE49-F238E27FC236}">
                <a16:creationId xmlns:a16="http://schemas.microsoft.com/office/drawing/2014/main" id="{E7C90EF1-0C65-448E-98A1-51671EAA32DC}"/>
              </a:ext>
            </a:extLst>
          </p:cNvPr>
          <p:cNvSpPr>
            <a:spLocks noGrp="1"/>
          </p:cNvSpPr>
          <p:nvPr/>
        </p:nvSpPr>
        <p:spPr>
          <a:xfrm>
            <a:off x="1714500" y="3524250"/>
            <a:ext cx="5524500" cy="762000"/>
          </a:xfrm>
          <a:prstGeom prst="rect">
            <a:avLst/>
          </a:prstGeom>
          <a:noFill/>
          <a:ln w="0">
            <a:noFill/>
            <a:prstDash val="solid"/>
          </a:ln>
        </p:spPr>
        <p:txBody>
          <a:bodyPr wrap="square" lIns="57150" tIns="38100" rIns="57150" bIns="38100" anchor="ctr">
            <a:normAutofit/>
          </a:bodyPr>
          <a:lstStyle/>
          <a:p>
            <a:pPr algn="ctr">
              <a:defRPr sz="2550" b="1">
                <a:solidFill>
                  <a:srgbClr val="C62828"/>
                </a:solidFill>
                <a:latin typeface="Arial"/>
                <a:ea typeface="Arial"/>
                <a:cs typeface="Arial"/>
              </a:defRPr>
            </a:pPr>
            <a:r>
              <a:rPr sz="2550" b="1">
                <a:solidFill>
                  <a:srgbClr val="C62828"/>
                </a:solidFill>
                <a:latin typeface="Arial"/>
                <a:ea typeface="Arial"/>
                <a:cs typeface="Arial"/>
              </a:rPr>
              <a:t>EXTERNAL CAN CONDITIONER</a:t>
            </a:r>
          </a:p>
        </p:txBody>
      </p:sp>
      <p:sp>
        <p:nvSpPr>
          <p:cNvPr id="10" name="external-filter">
            <a:extLst>
              <a:ext uri="{FF2B5EF4-FFF2-40B4-BE49-F238E27FC236}">
                <a16:creationId xmlns:a16="http://schemas.microsoft.com/office/drawing/2014/main" id="{498FEF11-593C-408C-8018-7F9292B2F6B2}"/>
              </a:ext>
            </a:extLst>
          </p:cNvPr>
          <p:cNvSpPr>
            <a:spLocks noGrp="1"/>
          </p:cNvSpPr>
          <p:nvPr/>
        </p:nvSpPr>
        <p:spPr>
          <a:xfrm>
            <a:off x="2190750" y="4857750"/>
            <a:ext cx="4572000" cy="1000125"/>
          </a:xfrm>
          <a:prstGeom prst="roundRect">
            <a:avLst>
              <a:gd name="adj" fmla="val 7619"/>
            </a:avLst>
          </a:prstGeom>
          <a:solidFill>
            <a:srgbClr val="FFFFFF"/>
          </a:solidFill>
          <a:ln w="28575">
            <a:solidFill>
              <a:srgbClr val="08751A"/>
            </a:solidFill>
            <a:prstDash val="solid"/>
          </a:ln>
        </p:spPr>
        <p:txBody>
          <a:bodyPr wrap="square" lIns="152400" tIns="114300" rIns="152400" bIns="114300" anchor="ctr">
            <a:normAutofit/>
          </a:bodyPr>
          <a:lstStyle/>
          <a:p>
            <a:pPr algn="ctr">
              <a:defRPr sz="2550" b="1">
                <a:solidFill>
                  <a:srgbClr val="202124"/>
                </a:solidFill>
                <a:latin typeface="Arial"/>
                <a:ea typeface="Arial"/>
                <a:cs typeface="Arial"/>
              </a:defRPr>
            </a:pPr>
            <a:r>
              <a:rPr sz="2550" b="1">
                <a:solidFill>
                  <a:srgbClr val="202124"/>
                </a:solidFill>
                <a:latin typeface="Arial"/>
                <a:ea typeface="Arial"/>
                <a:cs typeface="Arial"/>
              </a:rPr>
              <a:t>Source-address filter</a:t>
            </a:r>
          </a:p>
        </p:txBody>
      </p:sp>
      <p:sp>
        <p:nvSpPr>
          <p:cNvPr id="11" name="external-cmac">
            <a:extLst>
              <a:ext uri="{FF2B5EF4-FFF2-40B4-BE49-F238E27FC236}">
                <a16:creationId xmlns:a16="http://schemas.microsoft.com/office/drawing/2014/main" id="{110887E4-B59D-4DDA-9EFE-BBF5E1FF9E7E}"/>
              </a:ext>
            </a:extLst>
          </p:cNvPr>
          <p:cNvSpPr>
            <a:spLocks noGrp="1"/>
          </p:cNvSpPr>
          <p:nvPr/>
        </p:nvSpPr>
        <p:spPr>
          <a:xfrm>
            <a:off x="2190750" y="6238875"/>
            <a:ext cx="4572000" cy="1000125"/>
          </a:xfrm>
          <a:prstGeom prst="roundRect">
            <a:avLst>
              <a:gd name="adj" fmla="val 7619"/>
            </a:avLst>
          </a:prstGeom>
          <a:solidFill>
            <a:srgbClr val="FFFFFF"/>
          </a:solidFill>
          <a:ln w="28575">
            <a:solidFill>
              <a:srgbClr val="08751A"/>
            </a:solidFill>
            <a:prstDash val="solid"/>
          </a:ln>
        </p:spPr>
        <p:txBody>
          <a:bodyPr wrap="square" lIns="152400" tIns="114300" rIns="152400" bIns="114300" anchor="ctr">
            <a:normAutofit/>
          </a:bodyPr>
          <a:lstStyle/>
          <a:p>
            <a:pPr algn="ctr">
              <a:defRPr sz="2550" b="1">
                <a:solidFill>
                  <a:srgbClr val="202124"/>
                </a:solidFill>
                <a:latin typeface="Arial"/>
                <a:ea typeface="Arial"/>
                <a:cs typeface="Arial"/>
              </a:defRPr>
            </a:pPr>
            <a:r>
              <a:rPr sz="2550" b="1">
                <a:solidFill>
                  <a:srgbClr val="202124"/>
                </a:solidFill>
                <a:latin typeface="Arial"/>
                <a:ea typeface="Arial"/>
                <a:cs typeface="Arial"/>
              </a:rPr>
              <a:t>Rolling AES-CMAC</a:t>
            </a:r>
          </a:p>
        </p:txBody>
      </p:sp>
      <p:sp>
        <p:nvSpPr>
          <p:cNvPr id="12" name="external-cost">
            <a:extLst>
              <a:ext uri="{FF2B5EF4-FFF2-40B4-BE49-F238E27FC236}">
                <a16:creationId xmlns:a16="http://schemas.microsoft.com/office/drawing/2014/main" id="{D8527597-D3D3-4D50-85FD-7AB7471281DF}"/>
              </a:ext>
            </a:extLst>
          </p:cNvPr>
          <p:cNvSpPr>
            <a:spLocks noGrp="1"/>
          </p:cNvSpPr>
          <p:nvPr/>
        </p:nvSpPr>
        <p:spPr>
          <a:xfrm>
            <a:off x="1714500" y="7477125"/>
            <a:ext cx="5524500" cy="523875"/>
          </a:xfrm>
          <a:prstGeom prst="rect">
            <a:avLst/>
          </a:prstGeom>
          <a:noFill/>
          <a:ln w="0">
            <a:noFill/>
            <a:prstDash val="solid"/>
          </a:ln>
        </p:spPr>
        <p:txBody>
          <a:bodyPr wrap="square" lIns="57150" tIns="38100" rIns="57150" bIns="38100" anchor="ctr">
            <a:normAutofit/>
          </a:bodyPr>
          <a:lstStyle/>
          <a:p>
            <a:pPr algn="ctr">
              <a:defRPr sz="2100" b="1">
                <a:solidFill>
                  <a:srgbClr val="C62828"/>
                </a:solidFill>
                <a:latin typeface="Arial"/>
                <a:ea typeface="Arial"/>
                <a:cs typeface="Arial"/>
              </a:defRPr>
            </a:pPr>
            <a:r>
              <a:rPr sz="2100" b="1">
                <a:solidFill>
                  <a:srgbClr val="C62828"/>
                </a:solidFill>
                <a:latin typeface="Arial"/>
                <a:ea typeface="Arial"/>
                <a:cs typeface="Arial"/>
              </a:rPr>
              <a:t>Extra hardware + integration</a:t>
            </a:r>
          </a:p>
        </p:txBody>
      </p:sp>
      <p:sp>
        <p:nvSpPr>
          <p:cNvPr id="13" name="patched-ecm">
            <a:extLst>
              <a:ext uri="{FF2B5EF4-FFF2-40B4-BE49-F238E27FC236}">
                <a16:creationId xmlns:a16="http://schemas.microsoft.com/office/drawing/2014/main" id="{BCE4DBDE-8AF2-45B7-A2E6-2DB93A2379F1}"/>
              </a:ext>
            </a:extLst>
          </p:cNvPr>
          <p:cNvSpPr>
            <a:spLocks noGrp="1"/>
          </p:cNvSpPr>
          <p:nvPr/>
        </p:nvSpPr>
        <p:spPr>
          <a:xfrm>
            <a:off x="10668000" y="2762250"/>
            <a:ext cx="8477250" cy="5715000"/>
          </a:xfrm>
          <a:prstGeom prst="roundRect">
            <a:avLst>
              <a:gd name="adj" fmla="val 1333"/>
            </a:avLst>
          </a:prstGeom>
          <a:solidFill>
            <a:srgbClr val="FFFFFF"/>
          </a:solidFill>
          <a:ln w="38100">
            <a:solidFill>
              <a:srgbClr val="08751A"/>
            </a:solidFill>
            <a:prstDash val="solid"/>
          </a:ln>
        </p:spPr>
        <p:txBody>
          <a:bodyPr/>
          <a:lstStyle/>
          <a:p>
            <a:endParaRPr lang="en-US"/>
          </a:p>
        </p:txBody>
      </p:sp>
      <p:sp>
        <p:nvSpPr>
          <p:cNvPr id="14" name="patched-title">
            <a:extLst>
              <a:ext uri="{FF2B5EF4-FFF2-40B4-BE49-F238E27FC236}">
                <a16:creationId xmlns:a16="http://schemas.microsoft.com/office/drawing/2014/main" id="{B34C8AFA-CD39-42F2-B46A-299561AA74A4}"/>
              </a:ext>
            </a:extLst>
          </p:cNvPr>
          <p:cNvSpPr>
            <a:spLocks noGrp="1"/>
          </p:cNvSpPr>
          <p:nvPr/>
        </p:nvSpPr>
        <p:spPr>
          <a:xfrm>
            <a:off x="11334750" y="3190875"/>
            <a:ext cx="7143750" cy="714375"/>
          </a:xfrm>
          <a:prstGeom prst="rect">
            <a:avLst/>
          </a:prstGeom>
          <a:noFill/>
          <a:ln w="0">
            <a:noFill/>
            <a:prstDash val="solid"/>
          </a:ln>
        </p:spPr>
        <p:txBody>
          <a:bodyPr wrap="square" lIns="57150" tIns="38100" rIns="57150" bIns="38100" anchor="ctr">
            <a:normAutofit/>
          </a:bodyPr>
          <a:lstStyle/>
          <a:p>
            <a:pPr algn="ctr">
              <a:defRPr sz="2850" b="1">
                <a:solidFill>
                  <a:srgbClr val="08751A"/>
                </a:solidFill>
                <a:latin typeface="Arial"/>
                <a:ea typeface="Arial"/>
                <a:cs typeface="Arial"/>
              </a:defRPr>
            </a:pPr>
            <a:r>
              <a:rPr sz="2850" b="1">
                <a:solidFill>
                  <a:srgbClr val="08751A"/>
                </a:solidFill>
                <a:latin typeface="Arial"/>
                <a:ea typeface="Arial"/>
                <a:cs typeface="Arial"/>
              </a:rPr>
              <a:t>PATCHED ECM</a:t>
            </a:r>
          </a:p>
        </p:txBody>
      </p:sp>
      <p:sp>
        <p:nvSpPr>
          <p:cNvPr id="15" name="patched-control">
            <a:extLst>
              <a:ext uri="{FF2B5EF4-FFF2-40B4-BE49-F238E27FC236}">
                <a16:creationId xmlns:a16="http://schemas.microsoft.com/office/drawing/2014/main" id="{E4465BA9-A2D5-4AC3-8FD7-816FD1D3F477}"/>
              </a:ext>
            </a:extLst>
          </p:cNvPr>
          <p:cNvSpPr>
            <a:spLocks noGrp="1"/>
          </p:cNvSpPr>
          <p:nvPr/>
        </p:nvSpPr>
        <p:spPr>
          <a:xfrm>
            <a:off x="11525250" y="4000500"/>
            <a:ext cx="6762750" cy="619125"/>
          </a:xfrm>
          <a:prstGeom prst="rect">
            <a:avLst/>
          </a:prstGeom>
          <a:noFill/>
          <a:ln w="0">
            <a:noFill/>
            <a:prstDash val="solid"/>
          </a:ln>
        </p:spPr>
        <p:txBody>
          <a:bodyPr wrap="square" lIns="57150" tIns="38100" rIns="57150" bIns="38100" anchor="ctr">
            <a:normAutofit/>
          </a:bodyPr>
          <a:lstStyle/>
          <a:p>
            <a:pPr algn="ctr">
              <a:defRPr sz="2250" b="1">
                <a:solidFill>
                  <a:srgbClr val="53585F"/>
                </a:solidFill>
                <a:latin typeface="Arial"/>
                <a:ea typeface="Arial"/>
                <a:cs typeface="Arial"/>
              </a:defRPr>
            </a:pPr>
            <a:r>
              <a:rPr sz="2250" b="1">
                <a:solidFill>
                  <a:srgbClr val="53585F"/>
                </a:solidFill>
                <a:latin typeface="Arial"/>
                <a:ea typeface="Arial"/>
                <a:cs typeface="Arial"/>
              </a:rPr>
              <a:t>Original control logic remains in place</a:t>
            </a:r>
          </a:p>
        </p:txBody>
      </p:sp>
      <p:sp>
        <p:nvSpPr>
          <p:cNvPr id="16" name="patched-divider">
            <a:extLst>
              <a:ext uri="{FF2B5EF4-FFF2-40B4-BE49-F238E27FC236}">
                <a16:creationId xmlns:a16="http://schemas.microsoft.com/office/drawing/2014/main" id="{A9D61199-ED9A-4A8E-AB8B-5D4F9FE1F2AB}"/>
              </a:ext>
            </a:extLst>
          </p:cNvPr>
          <p:cNvSpPr>
            <a:spLocks noGrp="1"/>
          </p:cNvSpPr>
          <p:nvPr/>
        </p:nvSpPr>
        <p:spPr>
          <a:xfrm>
            <a:off x="11620500" y="4714875"/>
            <a:ext cx="6572250" cy="38100"/>
          </a:xfrm>
          <a:prstGeom prst="rect">
            <a:avLst/>
          </a:prstGeom>
          <a:solidFill>
            <a:srgbClr val="D7DDD9"/>
          </a:solidFill>
          <a:ln w="0">
            <a:solidFill>
              <a:srgbClr val="D7DDD9"/>
            </a:solidFill>
            <a:prstDash val="solid"/>
          </a:ln>
        </p:spPr>
        <p:txBody>
          <a:bodyPr/>
          <a:lstStyle/>
          <a:p>
            <a:endParaRPr lang="en-US"/>
          </a:p>
        </p:txBody>
      </p:sp>
      <p:sp>
        <p:nvSpPr>
          <p:cNvPr id="17" name="patched-filter">
            <a:extLst>
              <a:ext uri="{FF2B5EF4-FFF2-40B4-BE49-F238E27FC236}">
                <a16:creationId xmlns:a16="http://schemas.microsoft.com/office/drawing/2014/main" id="{9106589A-3A72-4D05-ABCF-9F1E46317CB4}"/>
              </a:ext>
            </a:extLst>
          </p:cNvPr>
          <p:cNvSpPr>
            <a:spLocks noGrp="1"/>
          </p:cNvSpPr>
          <p:nvPr/>
        </p:nvSpPr>
        <p:spPr>
          <a:xfrm>
            <a:off x="11525250" y="5191125"/>
            <a:ext cx="3048000" cy="1333500"/>
          </a:xfrm>
          <a:prstGeom prst="roundRect">
            <a:avLst>
              <a:gd name="adj" fmla="val 5714"/>
            </a:avLst>
          </a:prstGeom>
          <a:solidFill>
            <a:srgbClr val="EEF7F0"/>
          </a:solidFill>
          <a:ln w="28575">
            <a:solidFill>
              <a:srgbClr val="08751A"/>
            </a:solidFill>
            <a:prstDash val="solid"/>
          </a:ln>
        </p:spPr>
        <p:txBody>
          <a:bodyPr wrap="square" lIns="152400" tIns="114300" rIns="152400" bIns="114300" anchor="ctr">
            <a:normAutofit/>
          </a:bodyPr>
          <a:lstStyle/>
          <a:p>
            <a:pPr algn="ctr">
              <a:defRPr sz="2550" b="1">
                <a:solidFill>
                  <a:srgbClr val="08751A"/>
                </a:solidFill>
                <a:latin typeface="Arial"/>
                <a:ea typeface="Arial"/>
                <a:cs typeface="Arial"/>
              </a:defRPr>
            </a:pPr>
            <a:r>
              <a:rPr sz="2550" b="1">
                <a:solidFill>
                  <a:srgbClr val="08751A"/>
                </a:solidFill>
                <a:latin typeface="Arial"/>
                <a:ea typeface="Arial"/>
                <a:cs typeface="Arial"/>
              </a:rPr>
              <a:t>Source-address</a:t>
            </a:r>
          </a:p>
          <a:p>
            <a:pPr algn="ctr">
              <a:defRPr sz="2550" b="1">
                <a:solidFill>
                  <a:srgbClr val="08751A"/>
                </a:solidFill>
                <a:latin typeface="Arial"/>
                <a:ea typeface="Arial"/>
                <a:cs typeface="Arial"/>
              </a:defRPr>
            </a:pPr>
            <a:r>
              <a:rPr sz="2550" b="1">
                <a:solidFill>
                  <a:srgbClr val="08751A"/>
                </a:solidFill>
                <a:latin typeface="Arial"/>
                <a:ea typeface="Arial"/>
                <a:cs typeface="Arial"/>
              </a:rPr>
              <a:t>filter</a:t>
            </a:r>
          </a:p>
        </p:txBody>
      </p:sp>
      <p:sp>
        <p:nvSpPr>
          <p:cNvPr id="18" name="patched-cmac">
            <a:extLst>
              <a:ext uri="{FF2B5EF4-FFF2-40B4-BE49-F238E27FC236}">
                <a16:creationId xmlns:a16="http://schemas.microsoft.com/office/drawing/2014/main" id="{6F477CC9-C366-4C27-8CCB-CD3DFB677752}"/>
              </a:ext>
            </a:extLst>
          </p:cNvPr>
          <p:cNvSpPr>
            <a:spLocks noGrp="1"/>
          </p:cNvSpPr>
          <p:nvPr/>
        </p:nvSpPr>
        <p:spPr>
          <a:xfrm>
            <a:off x="15240000" y="5191125"/>
            <a:ext cx="3048000" cy="1333500"/>
          </a:xfrm>
          <a:prstGeom prst="roundRect">
            <a:avLst>
              <a:gd name="adj" fmla="val 5714"/>
            </a:avLst>
          </a:prstGeom>
          <a:solidFill>
            <a:srgbClr val="EEF7F0"/>
          </a:solidFill>
          <a:ln w="28575">
            <a:solidFill>
              <a:srgbClr val="08751A"/>
            </a:solidFill>
            <a:prstDash val="solid"/>
          </a:ln>
        </p:spPr>
        <p:txBody>
          <a:bodyPr wrap="square" lIns="152400" tIns="114300" rIns="152400" bIns="114300" anchor="ctr">
            <a:normAutofit/>
          </a:bodyPr>
          <a:lstStyle/>
          <a:p>
            <a:pPr algn="ctr">
              <a:defRPr sz="2550" b="1">
                <a:solidFill>
                  <a:srgbClr val="08751A"/>
                </a:solidFill>
                <a:latin typeface="Arial"/>
                <a:ea typeface="Arial"/>
                <a:cs typeface="Arial"/>
              </a:defRPr>
            </a:pPr>
            <a:r>
              <a:rPr sz="2550" b="1">
                <a:solidFill>
                  <a:srgbClr val="08751A"/>
                </a:solidFill>
                <a:latin typeface="Arial"/>
                <a:ea typeface="Arial"/>
                <a:cs typeface="Arial"/>
              </a:rPr>
              <a:t>Rolling</a:t>
            </a:r>
          </a:p>
          <a:p>
            <a:pPr algn="ctr">
              <a:defRPr sz="2550" b="1">
                <a:solidFill>
                  <a:srgbClr val="08751A"/>
                </a:solidFill>
                <a:latin typeface="Arial"/>
                <a:ea typeface="Arial"/>
                <a:cs typeface="Arial"/>
              </a:defRPr>
            </a:pPr>
            <a:r>
              <a:rPr sz="2550" b="1">
                <a:solidFill>
                  <a:srgbClr val="08751A"/>
                </a:solidFill>
                <a:latin typeface="Arial"/>
                <a:ea typeface="Arial"/>
                <a:cs typeface="Arial"/>
              </a:rPr>
              <a:t>AES-CMAC</a:t>
            </a:r>
          </a:p>
        </p:txBody>
      </p:sp>
      <p:sp>
        <p:nvSpPr>
          <p:cNvPr id="19" name="patched-note">
            <a:extLst>
              <a:ext uri="{FF2B5EF4-FFF2-40B4-BE49-F238E27FC236}">
                <a16:creationId xmlns:a16="http://schemas.microsoft.com/office/drawing/2014/main" id="{3CCA5F8F-89FA-4F9E-A441-EC1541C4AF4B}"/>
              </a:ext>
            </a:extLst>
          </p:cNvPr>
          <p:cNvSpPr>
            <a:spLocks noGrp="1"/>
          </p:cNvSpPr>
          <p:nvPr/>
        </p:nvSpPr>
        <p:spPr>
          <a:xfrm>
            <a:off x="11620500" y="6858000"/>
            <a:ext cx="6572250" cy="714375"/>
          </a:xfrm>
          <a:prstGeom prst="rect">
            <a:avLst/>
          </a:prstGeom>
          <a:noFill/>
          <a:ln w="0">
            <a:noFill/>
            <a:prstDash val="solid"/>
          </a:ln>
        </p:spPr>
        <p:txBody>
          <a:bodyPr wrap="square" lIns="57150" tIns="38100" rIns="57150" bIns="38100" anchor="ctr">
            <a:normAutofit/>
          </a:bodyPr>
          <a:lstStyle/>
          <a:p>
            <a:pPr algn="ctr">
              <a:defRPr sz="2250" b="1">
                <a:solidFill>
                  <a:srgbClr val="08751A"/>
                </a:solidFill>
                <a:latin typeface="Arial"/>
                <a:ea typeface="Arial"/>
                <a:cs typeface="Arial"/>
              </a:defRPr>
            </a:pPr>
            <a:r>
              <a:rPr sz="2250" b="1">
                <a:solidFill>
                  <a:srgbClr val="08751A"/>
                </a:solidFill>
                <a:latin typeface="Arial"/>
                <a:ea typeface="Arial"/>
                <a:cs typeface="Arial"/>
              </a:rPr>
              <a:t>Security hooks injected into compiled firmware</a:t>
            </a:r>
          </a:p>
        </p:txBody>
      </p:sp>
      <p:sp>
        <p:nvSpPr>
          <p:cNvPr id="20" name="same-bus">
            <a:extLst>
              <a:ext uri="{FF2B5EF4-FFF2-40B4-BE49-F238E27FC236}">
                <a16:creationId xmlns:a16="http://schemas.microsoft.com/office/drawing/2014/main" id="{520C8AB5-BDDD-43E4-8870-2F73D8BE3797}"/>
              </a:ext>
            </a:extLst>
          </p:cNvPr>
          <p:cNvSpPr>
            <a:spLocks noGrp="1"/>
          </p:cNvSpPr>
          <p:nvPr/>
        </p:nvSpPr>
        <p:spPr>
          <a:xfrm>
            <a:off x="20288250" y="3667125"/>
            <a:ext cx="2857500" cy="1428750"/>
          </a:xfrm>
          <a:prstGeom prst="roundRect">
            <a:avLst>
              <a:gd name="adj" fmla="val 5333"/>
            </a:avLst>
          </a:prstGeom>
          <a:solidFill>
            <a:srgbClr val="056516"/>
          </a:solidFill>
          <a:ln w="28575">
            <a:solidFill>
              <a:srgbClr val="056516"/>
            </a:solidFill>
            <a:prstDash val="solid"/>
          </a:ln>
        </p:spPr>
        <p:txBody>
          <a:bodyPr wrap="square" lIns="152400" tIns="114300" rIns="152400" bIns="114300" anchor="ctr">
            <a:normAutofit/>
          </a:bodyPr>
          <a:lstStyle/>
          <a:p>
            <a:pPr algn="ctr">
              <a:defRPr sz="2550" b="1">
                <a:solidFill>
                  <a:srgbClr val="FFFFFF"/>
                </a:solidFill>
                <a:latin typeface="Arial"/>
                <a:ea typeface="Arial"/>
                <a:cs typeface="Arial"/>
              </a:defRPr>
            </a:pPr>
            <a:r>
              <a:rPr sz="2550" b="1">
                <a:solidFill>
                  <a:srgbClr val="FFFFFF"/>
                </a:solidFill>
                <a:latin typeface="Arial"/>
                <a:ea typeface="Arial"/>
                <a:cs typeface="Arial"/>
              </a:rPr>
              <a:t>SAME</a:t>
            </a:r>
          </a:p>
          <a:p>
            <a:pPr algn="ctr">
              <a:defRPr sz="2550" b="1">
                <a:solidFill>
                  <a:srgbClr val="FFFFFF"/>
                </a:solidFill>
                <a:latin typeface="Arial"/>
                <a:ea typeface="Arial"/>
                <a:cs typeface="Arial"/>
              </a:defRPr>
            </a:pPr>
            <a:r>
              <a:rPr sz="2550" b="1">
                <a:solidFill>
                  <a:srgbClr val="FFFFFF"/>
                </a:solidFill>
                <a:latin typeface="Arial"/>
                <a:ea typeface="Arial"/>
                <a:cs typeface="Arial"/>
              </a:rPr>
              <a:t>J1939 BUS</a:t>
            </a:r>
          </a:p>
        </p:txBody>
      </p:sp>
      <p:sp>
        <p:nvSpPr>
          <p:cNvPr id="21" name="existing-gateway">
            <a:extLst>
              <a:ext uri="{FF2B5EF4-FFF2-40B4-BE49-F238E27FC236}">
                <a16:creationId xmlns:a16="http://schemas.microsoft.com/office/drawing/2014/main" id="{64F84AB0-77FC-4ED1-A1C4-077AC8268D5C}"/>
              </a:ext>
            </a:extLst>
          </p:cNvPr>
          <p:cNvSpPr>
            <a:spLocks noGrp="1"/>
          </p:cNvSpPr>
          <p:nvPr/>
        </p:nvSpPr>
        <p:spPr>
          <a:xfrm>
            <a:off x="20097750" y="6334125"/>
            <a:ext cx="3238500" cy="1619250"/>
          </a:xfrm>
          <a:prstGeom prst="roundRect">
            <a:avLst>
              <a:gd name="adj" fmla="val 4706"/>
            </a:avLst>
          </a:prstGeom>
          <a:solidFill>
            <a:srgbClr val="EEF7F0"/>
          </a:solidFill>
          <a:ln w="28575">
            <a:solidFill>
              <a:srgbClr val="08751A"/>
            </a:solidFill>
            <a:prstDash val="solid"/>
          </a:ln>
        </p:spPr>
        <p:txBody>
          <a:bodyPr wrap="square" lIns="152400" tIns="114300" rIns="152400" bIns="114300" anchor="ctr">
            <a:normAutofit/>
          </a:bodyPr>
          <a:lstStyle/>
          <a:p>
            <a:pPr algn="ctr">
              <a:defRPr sz="2250" b="1">
                <a:solidFill>
                  <a:srgbClr val="08751A"/>
                </a:solidFill>
                <a:latin typeface="Arial"/>
                <a:ea typeface="Arial"/>
                <a:cs typeface="Arial"/>
              </a:defRPr>
            </a:pPr>
            <a:r>
              <a:rPr sz="2250" b="1">
                <a:solidFill>
                  <a:srgbClr val="08751A"/>
                </a:solidFill>
                <a:latin typeface="Arial"/>
                <a:ea typeface="Arial"/>
                <a:cs typeface="Arial"/>
              </a:rPr>
              <a:t>EXISTING GATEWAY</a:t>
            </a:r>
          </a:p>
          <a:p>
            <a:pPr algn="ctr">
              <a:defRPr sz="2250" b="1">
                <a:solidFill>
                  <a:srgbClr val="08751A"/>
                </a:solidFill>
                <a:latin typeface="Arial"/>
                <a:ea typeface="Arial"/>
                <a:cs typeface="Arial"/>
              </a:defRPr>
            </a:pPr>
            <a:r>
              <a:rPr sz="2250" b="1">
                <a:solidFill>
                  <a:srgbClr val="08751A"/>
                </a:solidFill>
                <a:latin typeface="Arial"/>
                <a:ea typeface="Arial"/>
                <a:cs typeface="Arial"/>
              </a:rPr>
              <a:t>Independent CMAC</a:t>
            </a:r>
          </a:p>
        </p:txBody>
      </p:sp>
    </p:spTree>
    <p:extLst>
      <p:ext uri="{BB962C8B-B14F-4D97-AF65-F5344CB8AC3E}">
        <p14:creationId xmlns:p14="http://schemas.microsoft.com/office/powerpoint/2010/main" val="3873186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1F5E99-FF69-46D0-8C46-FA02C5F9F888}"/>
              </a:ext>
            </a:extLst>
          </p:cNvPr>
          <p:cNvSpPr>
            <a:spLocks noGrp="1"/>
          </p:cNvSpPr>
          <p:nvPr>
            <p:ph type="body" idx="11"/>
          </p:nvPr>
        </p:nvSpPr>
        <p:spPr>
          <a:xfrm>
            <a:off x="1981200" y="238125"/>
            <a:ext cx="17240250" cy="1857375"/>
          </a:xfrm>
        </p:spPr>
        <p:txBody>
          <a:bodyPr wrap="square" lIns="0" tIns="0" rIns="0" bIns="0" anchor="ctr">
            <a:normAutofit/>
          </a:bodyPr>
          <a:lstStyle/>
          <a:p>
            <a:pPr algn="l">
              <a:buNone/>
              <a:defRPr sz="3750" b="1">
                <a:solidFill>
                  <a:srgbClr val="202124"/>
                </a:solidFill>
                <a:latin typeface="Arial"/>
                <a:ea typeface="Arial"/>
                <a:cs typeface="Arial"/>
              </a:defRPr>
            </a:pPr>
            <a:r>
              <a:rPr sz="3750" b="1">
                <a:solidFill>
                  <a:srgbClr val="202124"/>
                </a:solidFill>
                <a:latin typeface="Arial"/>
                <a:ea typeface="Arial"/>
                <a:cs typeface="Arial"/>
              </a:rPr>
              <a:t>Both sides process the same stream</a:t>
            </a:r>
          </a:p>
        </p:txBody>
      </p:sp>
      <p:sp>
        <p:nvSpPr>
          <p:cNvPr id="3" name="ecm-arrow-1">
            <a:extLst>
              <a:ext uri="{FF2B5EF4-FFF2-40B4-BE49-F238E27FC236}">
                <a16:creationId xmlns:a16="http://schemas.microsoft.com/office/drawing/2014/main" id="{B95F116F-4F26-411F-AD54-D6A0201F3F88}"/>
              </a:ext>
            </a:extLst>
          </p:cNvPr>
          <p:cNvSpPr>
            <a:spLocks noGrp="1"/>
          </p:cNvSpPr>
          <p:nvPr/>
        </p:nvSpPr>
        <p:spPr>
          <a:xfrm>
            <a:off x="7905750" y="3381375"/>
            <a:ext cx="857250" cy="495300"/>
          </a:xfrm>
          <a:prstGeom prst="rightArrow">
            <a:avLst/>
          </a:prstGeom>
          <a:solidFill>
            <a:srgbClr val="08751A"/>
          </a:solidFill>
          <a:ln w="9525">
            <a:solidFill>
              <a:srgbClr val="08751A"/>
            </a:solidFill>
            <a:prstDash val="solid"/>
          </a:ln>
        </p:spPr>
        <p:txBody>
          <a:bodyPr/>
          <a:lstStyle/>
          <a:p>
            <a:endParaRPr lang="en-US"/>
          </a:p>
        </p:txBody>
      </p:sp>
      <p:sp>
        <p:nvSpPr>
          <p:cNvPr id="4" name="ecm-arrow-2">
            <a:extLst>
              <a:ext uri="{FF2B5EF4-FFF2-40B4-BE49-F238E27FC236}">
                <a16:creationId xmlns:a16="http://schemas.microsoft.com/office/drawing/2014/main" id="{A5133E33-56C4-4B4D-AC28-0353493EF4BE}"/>
              </a:ext>
            </a:extLst>
          </p:cNvPr>
          <p:cNvSpPr>
            <a:spLocks noGrp="1"/>
          </p:cNvSpPr>
          <p:nvPr/>
        </p:nvSpPr>
        <p:spPr>
          <a:xfrm>
            <a:off x="13239750" y="3381375"/>
            <a:ext cx="857250" cy="495300"/>
          </a:xfrm>
          <a:prstGeom prst="rightArrow">
            <a:avLst/>
          </a:prstGeom>
          <a:solidFill>
            <a:srgbClr val="08751A"/>
          </a:solidFill>
          <a:ln w="9525">
            <a:solidFill>
              <a:srgbClr val="08751A"/>
            </a:solidFill>
            <a:prstDash val="solid"/>
          </a:ln>
        </p:spPr>
        <p:txBody>
          <a:bodyPr/>
          <a:lstStyle/>
          <a:p>
            <a:endParaRPr lang="en-US"/>
          </a:p>
        </p:txBody>
      </p:sp>
      <p:sp>
        <p:nvSpPr>
          <p:cNvPr id="5" name="gateway-arrow-1">
            <a:extLst>
              <a:ext uri="{FF2B5EF4-FFF2-40B4-BE49-F238E27FC236}">
                <a16:creationId xmlns:a16="http://schemas.microsoft.com/office/drawing/2014/main" id="{77375059-E820-4AB5-ABEC-BCF0BE2B1E3C}"/>
              </a:ext>
            </a:extLst>
          </p:cNvPr>
          <p:cNvSpPr>
            <a:spLocks noGrp="1"/>
          </p:cNvSpPr>
          <p:nvPr/>
        </p:nvSpPr>
        <p:spPr>
          <a:xfrm>
            <a:off x="7905750" y="7191375"/>
            <a:ext cx="857250" cy="495300"/>
          </a:xfrm>
          <a:prstGeom prst="rightArrow">
            <a:avLst/>
          </a:prstGeom>
          <a:solidFill>
            <a:srgbClr val="08751A"/>
          </a:solidFill>
          <a:ln w="9525">
            <a:solidFill>
              <a:srgbClr val="08751A"/>
            </a:solidFill>
            <a:prstDash val="solid"/>
          </a:ln>
        </p:spPr>
        <p:txBody>
          <a:bodyPr/>
          <a:lstStyle/>
          <a:p>
            <a:endParaRPr lang="en-US"/>
          </a:p>
        </p:txBody>
      </p:sp>
      <p:sp>
        <p:nvSpPr>
          <p:cNvPr id="6" name="gateway-arrow-2">
            <a:extLst>
              <a:ext uri="{FF2B5EF4-FFF2-40B4-BE49-F238E27FC236}">
                <a16:creationId xmlns:a16="http://schemas.microsoft.com/office/drawing/2014/main" id="{7412BEBD-A736-4C46-B629-C05AF2624499}"/>
              </a:ext>
            </a:extLst>
          </p:cNvPr>
          <p:cNvSpPr>
            <a:spLocks noGrp="1"/>
          </p:cNvSpPr>
          <p:nvPr/>
        </p:nvSpPr>
        <p:spPr>
          <a:xfrm>
            <a:off x="13239750" y="7191375"/>
            <a:ext cx="857250" cy="495300"/>
          </a:xfrm>
          <a:prstGeom prst="rightArrow">
            <a:avLst/>
          </a:prstGeom>
          <a:solidFill>
            <a:srgbClr val="08751A"/>
          </a:solidFill>
          <a:ln w="9525">
            <a:solidFill>
              <a:srgbClr val="08751A"/>
            </a:solidFill>
            <a:prstDash val="solid"/>
          </a:ln>
        </p:spPr>
        <p:txBody>
          <a:bodyPr/>
          <a:lstStyle/>
          <a:p>
            <a:endParaRPr lang="en-US"/>
          </a:p>
        </p:txBody>
      </p:sp>
      <p:sp>
        <p:nvSpPr>
          <p:cNvPr id="7" name="report-down">
            <a:extLst>
              <a:ext uri="{FF2B5EF4-FFF2-40B4-BE49-F238E27FC236}">
                <a16:creationId xmlns:a16="http://schemas.microsoft.com/office/drawing/2014/main" id="{BD560FAA-D611-45D4-82E4-A431B44D4320}"/>
              </a:ext>
            </a:extLst>
          </p:cNvPr>
          <p:cNvSpPr>
            <a:spLocks noGrp="1"/>
          </p:cNvSpPr>
          <p:nvPr/>
        </p:nvSpPr>
        <p:spPr>
          <a:xfrm>
            <a:off x="16002000" y="4524375"/>
            <a:ext cx="666750" cy="1428750"/>
          </a:xfrm>
          <a:prstGeom prst="downArrow">
            <a:avLst/>
          </a:prstGeom>
          <a:solidFill>
            <a:srgbClr val="08751A"/>
          </a:solidFill>
          <a:ln w="9525">
            <a:solidFill>
              <a:srgbClr val="08751A"/>
            </a:solidFill>
            <a:prstDash val="solid"/>
          </a:ln>
        </p:spPr>
        <p:txBody>
          <a:bodyPr/>
          <a:lstStyle/>
          <a:p>
            <a:endParaRPr lang="en-US"/>
          </a:p>
        </p:txBody>
      </p:sp>
      <p:sp>
        <p:nvSpPr>
          <p:cNvPr id="8" name="match-arrow">
            <a:extLst>
              <a:ext uri="{FF2B5EF4-FFF2-40B4-BE49-F238E27FC236}">
                <a16:creationId xmlns:a16="http://schemas.microsoft.com/office/drawing/2014/main" id="{2599F34E-C339-4E44-BEEF-5AE713D2E358}"/>
              </a:ext>
            </a:extLst>
          </p:cNvPr>
          <p:cNvSpPr>
            <a:spLocks noGrp="1"/>
          </p:cNvSpPr>
          <p:nvPr/>
        </p:nvSpPr>
        <p:spPr>
          <a:xfrm>
            <a:off x="18478500" y="6667500"/>
            <a:ext cx="1333500" cy="428625"/>
          </a:xfrm>
          <a:prstGeom prst="rightArrow">
            <a:avLst/>
          </a:prstGeom>
          <a:solidFill>
            <a:srgbClr val="08751A"/>
          </a:solidFill>
          <a:ln w="9525">
            <a:solidFill>
              <a:srgbClr val="08751A"/>
            </a:solidFill>
            <a:prstDash val="solid"/>
          </a:ln>
        </p:spPr>
        <p:txBody>
          <a:bodyPr/>
          <a:lstStyle/>
          <a:p>
            <a:endParaRPr lang="en-US"/>
          </a:p>
        </p:txBody>
      </p:sp>
      <p:sp>
        <p:nvSpPr>
          <p:cNvPr id="9" name="mismatch-arrow">
            <a:extLst>
              <a:ext uri="{FF2B5EF4-FFF2-40B4-BE49-F238E27FC236}">
                <a16:creationId xmlns:a16="http://schemas.microsoft.com/office/drawing/2014/main" id="{CB65657A-6A77-4B16-BAD8-04C1A385DE2A}"/>
              </a:ext>
            </a:extLst>
          </p:cNvPr>
          <p:cNvSpPr>
            <a:spLocks noGrp="1"/>
          </p:cNvSpPr>
          <p:nvPr/>
        </p:nvSpPr>
        <p:spPr>
          <a:xfrm>
            <a:off x="18478500" y="8096250"/>
            <a:ext cx="1333500" cy="428625"/>
          </a:xfrm>
          <a:prstGeom prst="rightArrow">
            <a:avLst/>
          </a:prstGeom>
          <a:solidFill>
            <a:srgbClr val="C62828"/>
          </a:solidFill>
          <a:ln w="9525">
            <a:solidFill>
              <a:srgbClr val="C62828"/>
            </a:solidFill>
            <a:prstDash val="solid"/>
          </a:ln>
        </p:spPr>
        <p:txBody>
          <a:bodyPr/>
          <a:lstStyle/>
          <a:p>
            <a:endParaRPr lang="en-US"/>
          </a:p>
        </p:txBody>
      </p:sp>
      <p:sp>
        <p:nvSpPr>
          <p:cNvPr id="10" name="lane-ecm">
            <a:extLst>
              <a:ext uri="{FF2B5EF4-FFF2-40B4-BE49-F238E27FC236}">
                <a16:creationId xmlns:a16="http://schemas.microsoft.com/office/drawing/2014/main" id="{F3297CD8-AFB7-463F-9A86-1B18392E5C66}"/>
              </a:ext>
            </a:extLst>
          </p:cNvPr>
          <p:cNvSpPr>
            <a:spLocks noGrp="1"/>
          </p:cNvSpPr>
          <p:nvPr/>
        </p:nvSpPr>
        <p:spPr>
          <a:xfrm>
            <a:off x="1143000" y="2928937"/>
            <a:ext cx="2476500" cy="762000"/>
          </a:xfrm>
          <a:prstGeom prst="rect">
            <a:avLst/>
          </a:prstGeom>
          <a:noFill/>
          <a:ln w="0">
            <a:noFill/>
            <a:prstDash val="solid"/>
          </a:ln>
        </p:spPr>
        <p:txBody>
          <a:bodyPr wrap="square" lIns="57150" tIns="38100" rIns="57150" bIns="38100" anchor="ctr">
            <a:normAutofit fontScale="92500" lnSpcReduction="10000"/>
          </a:bodyPr>
          <a:lstStyle/>
          <a:p>
            <a:pPr algn="ctr">
              <a:defRPr sz="2550" b="1">
                <a:solidFill>
                  <a:srgbClr val="08751A"/>
                </a:solidFill>
                <a:latin typeface="Arial"/>
                <a:ea typeface="Arial"/>
                <a:cs typeface="Arial"/>
              </a:defRPr>
            </a:pPr>
            <a:r>
              <a:rPr sz="2550" b="1" dirty="0">
                <a:solidFill>
                  <a:srgbClr val="08751A"/>
                </a:solidFill>
                <a:latin typeface="Arial"/>
                <a:ea typeface="Arial"/>
                <a:cs typeface="Arial"/>
              </a:rPr>
              <a:t>PATCHED</a:t>
            </a:r>
            <a:endParaRPr lang="en-US" sz="2550" b="1" dirty="0">
              <a:solidFill>
                <a:srgbClr val="08751A"/>
              </a:solidFill>
              <a:latin typeface="Arial"/>
              <a:ea typeface="Arial"/>
              <a:cs typeface="Arial"/>
            </a:endParaRPr>
          </a:p>
          <a:p>
            <a:pPr algn="ctr">
              <a:defRPr sz="2550" b="1">
                <a:solidFill>
                  <a:srgbClr val="08751A"/>
                </a:solidFill>
                <a:latin typeface="Arial"/>
                <a:ea typeface="Arial"/>
                <a:cs typeface="Arial"/>
              </a:defRPr>
            </a:pPr>
            <a:r>
              <a:rPr sz="2550" b="1" dirty="0">
                <a:solidFill>
                  <a:srgbClr val="08751A"/>
                </a:solidFill>
                <a:latin typeface="Arial"/>
                <a:ea typeface="Arial"/>
                <a:cs typeface="Arial"/>
              </a:rPr>
              <a:t>ECM</a:t>
            </a:r>
          </a:p>
        </p:txBody>
      </p:sp>
      <p:sp>
        <p:nvSpPr>
          <p:cNvPr id="11" name="lane-gateway">
            <a:extLst>
              <a:ext uri="{FF2B5EF4-FFF2-40B4-BE49-F238E27FC236}">
                <a16:creationId xmlns:a16="http://schemas.microsoft.com/office/drawing/2014/main" id="{87E01FDE-5E36-424F-A827-EDC79F1F0641}"/>
              </a:ext>
            </a:extLst>
          </p:cNvPr>
          <p:cNvSpPr>
            <a:spLocks noGrp="1"/>
          </p:cNvSpPr>
          <p:nvPr/>
        </p:nvSpPr>
        <p:spPr>
          <a:xfrm>
            <a:off x="1143000" y="6667500"/>
            <a:ext cx="2476500" cy="762000"/>
          </a:xfrm>
          <a:prstGeom prst="rect">
            <a:avLst/>
          </a:prstGeom>
          <a:noFill/>
          <a:ln w="0">
            <a:noFill/>
            <a:prstDash val="solid"/>
          </a:ln>
        </p:spPr>
        <p:txBody>
          <a:bodyPr wrap="square" lIns="57150" tIns="38100" rIns="57150" bIns="38100" anchor="ctr">
            <a:normAutofit/>
          </a:bodyPr>
          <a:lstStyle/>
          <a:p>
            <a:pPr algn="ctr">
              <a:defRPr sz="2550" b="1">
                <a:solidFill>
                  <a:srgbClr val="08751A"/>
                </a:solidFill>
                <a:latin typeface="Arial"/>
                <a:ea typeface="Arial"/>
                <a:cs typeface="Arial"/>
              </a:defRPr>
            </a:pPr>
            <a:r>
              <a:rPr sz="2550" b="1">
                <a:solidFill>
                  <a:srgbClr val="08751A"/>
                </a:solidFill>
                <a:latin typeface="Arial"/>
                <a:ea typeface="Arial"/>
                <a:cs typeface="Arial"/>
              </a:rPr>
              <a:t>GATEWAY</a:t>
            </a:r>
          </a:p>
        </p:txBody>
      </p:sp>
      <p:sp>
        <p:nvSpPr>
          <p:cNvPr id="12" name="ecm-transmit">
            <a:extLst>
              <a:ext uri="{FF2B5EF4-FFF2-40B4-BE49-F238E27FC236}">
                <a16:creationId xmlns:a16="http://schemas.microsoft.com/office/drawing/2014/main" id="{D82B1E13-3AFE-4B11-947D-97B36720A49B}"/>
              </a:ext>
            </a:extLst>
          </p:cNvPr>
          <p:cNvSpPr>
            <a:spLocks noGrp="1"/>
          </p:cNvSpPr>
          <p:nvPr/>
        </p:nvSpPr>
        <p:spPr>
          <a:xfrm>
            <a:off x="3429000" y="2857500"/>
            <a:ext cx="4476750" cy="1524000"/>
          </a:xfrm>
          <a:prstGeom prst="roundRect">
            <a:avLst>
              <a:gd name="adj" fmla="val 5000"/>
            </a:avLst>
          </a:prstGeom>
          <a:solidFill>
            <a:srgbClr val="FFFFFF"/>
          </a:solidFill>
          <a:ln w="28575">
            <a:solidFill>
              <a:srgbClr val="08751A"/>
            </a:solidFill>
            <a:prstDash val="solid"/>
          </a:ln>
        </p:spPr>
        <p:txBody>
          <a:bodyPr wrap="square" lIns="152400" tIns="114300" rIns="152400" bIns="114300" anchor="ctr">
            <a:normAutofit/>
          </a:bodyPr>
          <a:lstStyle/>
          <a:p>
            <a:pPr algn="ctr">
              <a:defRPr sz="2550" b="1">
                <a:solidFill>
                  <a:srgbClr val="202124"/>
                </a:solidFill>
                <a:latin typeface="Arial"/>
                <a:ea typeface="Arial"/>
                <a:cs typeface="Arial"/>
              </a:defRPr>
            </a:pPr>
            <a:r>
              <a:rPr sz="2550" b="1">
                <a:solidFill>
                  <a:srgbClr val="202124"/>
                </a:solidFill>
                <a:latin typeface="Arial"/>
                <a:ea typeface="Arial"/>
                <a:cs typeface="Arial"/>
              </a:rPr>
              <a:t>Transmit</a:t>
            </a:r>
          </a:p>
          <a:p>
            <a:pPr algn="ctr">
              <a:defRPr sz="2550" b="1">
                <a:solidFill>
                  <a:srgbClr val="202124"/>
                </a:solidFill>
                <a:latin typeface="Arial"/>
                <a:ea typeface="Arial"/>
                <a:cs typeface="Arial"/>
              </a:defRPr>
            </a:pPr>
            <a:r>
              <a:rPr sz="2550" b="1">
                <a:solidFill>
                  <a:srgbClr val="202124"/>
                </a:solidFill>
                <a:latin typeface="Arial"/>
                <a:ea typeface="Arial"/>
                <a:cs typeface="Arial"/>
              </a:rPr>
              <a:t>CAN frame</a:t>
            </a:r>
          </a:p>
        </p:txBody>
      </p:sp>
      <p:sp>
        <p:nvSpPr>
          <p:cNvPr id="13" name="ecm-update">
            <a:extLst>
              <a:ext uri="{FF2B5EF4-FFF2-40B4-BE49-F238E27FC236}">
                <a16:creationId xmlns:a16="http://schemas.microsoft.com/office/drawing/2014/main" id="{6CD75F67-B81B-4D9F-8C15-1D8BDDE93ECA}"/>
              </a:ext>
            </a:extLst>
          </p:cNvPr>
          <p:cNvSpPr>
            <a:spLocks noGrp="1"/>
          </p:cNvSpPr>
          <p:nvPr/>
        </p:nvSpPr>
        <p:spPr>
          <a:xfrm>
            <a:off x="8763000" y="2857500"/>
            <a:ext cx="4476750" cy="1524000"/>
          </a:xfrm>
          <a:prstGeom prst="roundRect">
            <a:avLst>
              <a:gd name="adj" fmla="val 5000"/>
            </a:avLst>
          </a:prstGeom>
          <a:solidFill>
            <a:srgbClr val="EEF7F0"/>
          </a:solidFill>
          <a:ln w="28575">
            <a:solidFill>
              <a:srgbClr val="08751A"/>
            </a:solidFill>
            <a:prstDash val="solid"/>
          </a:ln>
        </p:spPr>
        <p:txBody>
          <a:bodyPr wrap="square" lIns="152400" tIns="114300" rIns="152400" bIns="114300" anchor="ctr">
            <a:normAutofit/>
          </a:bodyPr>
          <a:lstStyle/>
          <a:p>
            <a:pPr algn="ctr">
              <a:defRPr sz="2550" b="1">
                <a:solidFill>
                  <a:srgbClr val="08751A"/>
                </a:solidFill>
                <a:latin typeface="Arial"/>
                <a:ea typeface="Arial"/>
                <a:cs typeface="Arial"/>
              </a:defRPr>
            </a:pPr>
            <a:r>
              <a:rPr sz="2550" b="1">
                <a:solidFill>
                  <a:srgbClr val="08751A"/>
                </a:solidFill>
                <a:latin typeface="Arial"/>
                <a:ea typeface="Arial"/>
                <a:cs typeface="Arial"/>
              </a:rPr>
              <a:t>Update local</a:t>
            </a:r>
          </a:p>
          <a:p>
            <a:pPr algn="ctr">
              <a:defRPr sz="2550" b="1">
                <a:solidFill>
                  <a:srgbClr val="08751A"/>
                </a:solidFill>
                <a:latin typeface="Arial"/>
                <a:ea typeface="Arial"/>
                <a:cs typeface="Arial"/>
              </a:defRPr>
            </a:pPr>
            <a:r>
              <a:rPr sz="2550" b="1">
                <a:solidFill>
                  <a:srgbClr val="08751A"/>
                </a:solidFill>
                <a:latin typeface="Arial"/>
                <a:ea typeface="Arial"/>
                <a:cs typeface="Arial"/>
              </a:rPr>
              <a:t>CMAC</a:t>
            </a:r>
          </a:p>
        </p:txBody>
      </p:sp>
      <p:sp>
        <p:nvSpPr>
          <p:cNvPr id="14" name="ecm-report">
            <a:extLst>
              <a:ext uri="{FF2B5EF4-FFF2-40B4-BE49-F238E27FC236}">
                <a16:creationId xmlns:a16="http://schemas.microsoft.com/office/drawing/2014/main" id="{10E275D9-3268-4235-A673-22AFF1247BC6}"/>
              </a:ext>
            </a:extLst>
          </p:cNvPr>
          <p:cNvSpPr>
            <a:spLocks noGrp="1"/>
          </p:cNvSpPr>
          <p:nvPr/>
        </p:nvSpPr>
        <p:spPr>
          <a:xfrm>
            <a:off x="14097000" y="2857500"/>
            <a:ext cx="4476750" cy="1524000"/>
          </a:xfrm>
          <a:prstGeom prst="roundRect">
            <a:avLst>
              <a:gd name="adj" fmla="val 5000"/>
            </a:avLst>
          </a:prstGeom>
          <a:solidFill>
            <a:srgbClr val="FFFFFF"/>
          </a:solidFill>
          <a:ln w="28575">
            <a:solidFill>
              <a:srgbClr val="08751A"/>
            </a:solidFill>
            <a:prstDash val="solid"/>
          </a:ln>
        </p:spPr>
        <p:txBody>
          <a:bodyPr wrap="square" lIns="152400" tIns="114300" rIns="152400" bIns="114300" anchor="ctr">
            <a:normAutofit/>
          </a:bodyPr>
          <a:lstStyle/>
          <a:p>
            <a:pPr algn="ctr">
              <a:defRPr sz="2550" b="1">
                <a:solidFill>
                  <a:srgbClr val="202124"/>
                </a:solidFill>
                <a:latin typeface="Arial"/>
                <a:ea typeface="Arial"/>
                <a:cs typeface="Arial"/>
              </a:defRPr>
            </a:pPr>
            <a:r>
              <a:rPr sz="2550" b="1">
                <a:solidFill>
                  <a:srgbClr val="202124"/>
                </a:solidFill>
                <a:latin typeface="Arial"/>
                <a:ea typeface="Arial"/>
                <a:cs typeface="Arial"/>
              </a:rPr>
              <a:t>Periodic DM18</a:t>
            </a:r>
          </a:p>
          <a:p>
            <a:pPr algn="ctr">
              <a:defRPr sz="2550" b="1">
                <a:solidFill>
                  <a:srgbClr val="202124"/>
                </a:solidFill>
                <a:latin typeface="Arial"/>
                <a:ea typeface="Arial"/>
                <a:cs typeface="Arial"/>
              </a:defRPr>
            </a:pPr>
            <a:r>
              <a:rPr sz="2550" b="1">
                <a:solidFill>
                  <a:srgbClr val="202124"/>
                </a:solidFill>
                <a:latin typeface="Arial"/>
                <a:ea typeface="Arial"/>
                <a:cs typeface="Arial"/>
              </a:rPr>
              <a:t>CMAC report</a:t>
            </a:r>
          </a:p>
        </p:txBody>
      </p:sp>
      <p:sp>
        <p:nvSpPr>
          <p:cNvPr id="15" name="gateway-observe">
            <a:extLst>
              <a:ext uri="{FF2B5EF4-FFF2-40B4-BE49-F238E27FC236}">
                <a16:creationId xmlns:a16="http://schemas.microsoft.com/office/drawing/2014/main" id="{77032FDB-B5CE-4176-9B46-C28D6C69BD07}"/>
              </a:ext>
            </a:extLst>
          </p:cNvPr>
          <p:cNvSpPr>
            <a:spLocks noGrp="1"/>
          </p:cNvSpPr>
          <p:nvPr/>
        </p:nvSpPr>
        <p:spPr>
          <a:xfrm>
            <a:off x="3429000" y="6667500"/>
            <a:ext cx="4476750" cy="1524000"/>
          </a:xfrm>
          <a:prstGeom prst="roundRect">
            <a:avLst>
              <a:gd name="adj" fmla="val 5000"/>
            </a:avLst>
          </a:prstGeom>
          <a:solidFill>
            <a:srgbClr val="FFFFFF"/>
          </a:solidFill>
          <a:ln w="28575">
            <a:solidFill>
              <a:srgbClr val="08751A"/>
            </a:solidFill>
            <a:prstDash val="solid"/>
          </a:ln>
        </p:spPr>
        <p:txBody>
          <a:bodyPr wrap="square" lIns="152400" tIns="114300" rIns="152400" bIns="114300" anchor="ctr">
            <a:normAutofit/>
          </a:bodyPr>
          <a:lstStyle/>
          <a:p>
            <a:pPr algn="ctr">
              <a:defRPr sz="2550" b="1">
                <a:solidFill>
                  <a:srgbClr val="202124"/>
                </a:solidFill>
                <a:latin typeface="Arial"/>
                <a:ea typeface="Arial"/>
                <a:cs typeface="Arial"/>
              </a:defRPr>
            </a:pPr>
            <a:r>
              <a:rPr sz="2550" b="1">
                <a:solidFill>
                  <a:srgbClr val="202124"/>
                </a:solidFill>
                <a:latin typeface="Arial"/>
                <a:ea typeface="Arial"/>
                <a:cs typeface="Arial"/>
              </a:rPr>
              <a:t>Observe</a:t>
            </a:r>
          </a:p>
          <a:p>
            <a:pPr algn="ctr">
              <a:defRPr sz="2550" b="1">
                <a:solidFill>
                  <a:srgbClr val="202124"/>
                </a:solidFill>
                <a:latin typeface="Arial"/>
                <a:ea typeface="Arial"/>
                <a:cs typeface="Arial"/>
              </a:defRPr>
            </a:pPr>
            <a:r>
              <a:rPr sz="2550" b="1">
                <a:solidFill>
                  <a:srgbClr val="202124"/>
                </a:solidFill>
                <a:latin typeface="Arial"/>
                <a:ea typeface="Arial"/>
                <a:cs typeface="Arial"/>
              </a:rPr>
              <a:t>bus frame</a:t>
            </a:r>
          </a:p>
        </p:txBody>
      </p:sp>
      <p:sp>
        <p:nvSpPr>
          <p:cNvPr id="16" name="gateway-update">
            <a:extLst>
              <a:ext uri="{FF2B5EF4-FFF2-40B4-BE49-F238E27FC236}">
                <a16:creationId xmlns:a16="http://schemas.microsoft.com/office/drawing/2014/main" id="{A0D99113-2BE6-4610-B0CB-C9DF63AC338D}"/>
              </a:ext>
            </a:extLst>
          </p:cNvPr>
          <p:cNvSpPr>
            <a:spLocks noGrp="1"/>
          </p:cNvSpPr>
          <p:nvPr/>
        </p:nvSpPr>
        <p:spPr>
          <a:xfrm>
            <a:off x="8763000" y="6667500"/>
            <a:ext cx="4476750" cy="1524000"/>
          </a:xfrm>
          <a:prstGeom prst="roundRect">
            <a:avLst>
              <a:gd name="adj" fmla="val 5000"/>
            </a:avLst>
          </a:prstGeom>
          <a:solidFill>
            <a:srgbClr val="EEF7F0"/>
          </a:solidFill>
          <a:ln w="28575">
            <a:solidFill>
              <a:srgbClr val="08751A"/>
            </a:solidFill>
            <a:prstDash val="solid"/>
          </a:ln>
        </p:spPr>
        <p:txBody>
          <a:bodyPr wrap="square" lIns="152400" tIns="114300" rIns="152400" bIns="114300" anchor="ctr">
            <a:normAutofit/>
          </a:bodyPr>
          <a:lstStyle/>
          <a:p>
            <a:pPr algn="ctr">
              <a:defRPr sz="2550" b="1">
                <a:solidFill>
                  <a:srgbClr val="08751A"/>
                </a:solidFill>
                <a:latin typeface="Arial"/>
                <a:ea typeface="Arial"/>
                <a:cs typeface="Arial"/>
              </a:defRPr>
            </a:pPr>
            <a:r>
              <a:rPr sz="2550" b="1">
                <a:solidFill>
                  <a:srgbClr val="08751A"/>
                </a:solidFill>
                <a:latin typeface="Arial"/>
                <a:ea typeface="Arial"/>
                <a:cs typeface="Arial"/>
              </a:rPr>
              <a:t>Update observed</a:t>
            </a:r>
          </a:p>
          <a:p>
            <a:pPr algn="ctr">
              <a:defRPr sz="2550" b="1">
                <a:solidFill>
                  <a:srgbClr val="08751A"/>
                </a:solidFill>
                <a:latin typeface="Arial"/>
                <a:ea typeface="Arial"/>
                <a:cs typeface="Arial"/>
              </a:defRPr>
            </a:pPr>
            <a:r>
              <a:rPr sz="2550" b="1">
                <a:solidFill>
                  <a:srgbClr val="08751A"/>
                </a:solidFill>
                <a:latin typeface="Arial"/>
                <a:ea typeface="Arial"/>
                <a:cs typeface="Arial"/>
              </a:rPr>
              <a:t>CMAC</a:t>
            </a:r>
          </a:p>
        </p:txBody>
      </p:sp>
      <p:sp>
        <p:nvSpPr>
          <p:cNvPr id="17" name="gateway-compare">
            <a:extLst>
              <a:ext uri="{FF2B5EF4-FFF2-40B4-BE49-F238E27FC236}">
                <a16:creationId xmlns:a16="http://schemas.microsoft.com/office/drawing/2014/main" id="{64152B3F-8715-492B-99C5-65F1C392A68F}"/>
              </a:ext>
            </a:extLst>
          </p:cNvPr>
          <p:cNvSpPr>
            <a:spLocks noGrp="1"/>
          </p:cNvSpPr>
          <p:nvPr/>
        </p:nvSpPr>
        <p:spPr>
          <a:xfrm>
            <a:off x="14097000" y="6191250"/>
            <a:ext cx="4476750" cy="2476500"/>
          </a:xfrm>
          <a:prstGeom prst="diamond">
            <a:avLst/>
          </a:prstGeom>
          <a:solidFill>
            <a:srgbClr val="FFF7E6"/>
          </a:solidFill>
          <a:ln w="28575">
            <a:solidFill>
              <a:srgbClr val="A86500"/>
            </a:solidFill>
            <a:prstDash val="solid"/>
          </a:ln>
        </p:spPr>
        <p:txBody>
          <a:bodyPr wrap="square" lIns="152400" tIns="114300" rIns="152400" bIns="114300" anchor="ctr">
            <a:normAutofit/>
          </a:bodyPr>
          <a:lstStyle/>
          <a:p>
            <a:endParaRPr/>
          </a:p>
        </p:txBody>
      </p:sp>
      <p:sp>
        <p:nvSpPr>
          <p:cNvPr id="18" name="gateway-compare-label">
            <a:extLst>
              <a:ext uri="{FF2B5EF4-FFF2-40B4-BE49-F238E27FC236}">
                <a16:creationId xmlns:a16="http://schemas.microsoft.com/office/drawing/2014/main" id="{1B28C1E6-3B12-4690-A1A9-D49A3CD408CC}"/>
              </a:ext>
            </a:extLst>
          </p:cNvPr>
          <p:cNvSpPr>
            <a:spLocks noGrp="1"/>
          </p:cNvSpPr>
          <p:nvPr/>
        </p:nvSpPr>
        <p:spPr>
          <a:xfrm>
            <a:off x="14906625" y="6715125"/>
            <a:ext cx="2857500" cy="1381125"/>
          </a:xfrm>
          <a:prstGeom prst="rect">
            <a:avLst/>
          </a:prstGeom>
          <a:noFill/>
          <a:ln w="0">
            <a:noFill/>
            <a:prstDash val="solid"/>
          </a:ln>
        </p:spPr>
        <p:txBody>
          <a:bodyPr wrap="square" lIns="57150" tIns="38100" rIns="57150" bIns="38100" anchor="ctr">
            <a:normAutofit/>
          </a:bodyPr>
          <a:lstStyle/>
          <a:p>
            <a:pPr algn="ctr">
              <a:defRPr sz="2250" b="1">
                <a:solidFill>
                  <a:srgbClr val="A86500"/>
                </a:solidFill>
                <a:latin typeface="Arial"/>
                <a:ea typeface="Arial"/>
                <a:cs typeface="Arial"/>
              </a:defRPr>
            </a:pPr>
            <a:r>
              <a:rPr sz="2250" b="1">
                <a:solidFill>
                  <a:srgbClr val="A86500"/>
                </a:solidFill>
                <a:latin typeface="Arial"/>
                <a:ea typeface="Arial"/>
                <a:cs typeface="Arial"/>
              </a:rPr>
              <a:t>Do the CMACs</a:t>
            </a:r>
          </a:p>
          <a:p>
            <a:pPr algn="ctr">
              <a:defRPr sz="2250" b="1">
                <a:solidFill>
                  <a:srgbClr val="A86500"/>
                </a:solidFill>
                <a:latin typeface="Arial"/>
                <a:ea typeface="Arial"/>
                <a:cs typeface="Arial"/>
              </a:defRPr>
            </a:pPr>
            <a:r>
              <a:rPr sz="2250" b="1">
                <a:solidFill>
                  <a:srgbClr val="A86500"/>
                </a:solidFill>
                <a:latin typeface="Arial"/>
                <a:ea typeface="Arial"/>
                <a:cs typeface="Arial"/>
              </a:rPr>
              <a:t>match?</a:t>
            </a:r>
          </a:p>
        </p:txBody>
      </p:sp>
      <p:sp>
        <p:nvSpPr>
          <p:cNvPr id="19" name="match-label">
            <a:extLst>
              <a:ext uri="{FF2B5EF4-FFF2-40B4-BE49-F238E27FC236}">
                <a16:creationId xmlns:a16="http://schemas.microsoft.com/office/drawing/2014/main" id="{2CE1AEFF-E1CD-4251-8562-9584E18C2059}"/>
              </a:ext>
            </a:extLst>
          </p:cNvPr>
          <p:cNvSpPr>
            <a:spLocks noGrp="1"/>
          </p:cNvSpPr>
          <p:nvPr/>
        </p:nvSpPr>
        <p:spPr>
          <a:xfrm>
            <a:off x="18430875" y="6143625"/>
            <a:ext cx="1428750" cy="428625"/>
          </a:xfrm>
          <a:prstGeom prst="rect">
            <a:avLst/>
          </a:prstGeom>
          <a:noFill/>
          <a:ln w="0">
            <a:noFill/>
            <a:prstDash val="solid"/>
          </a:ln>
        </p:spPr>
        <p:txBody>
          <a:bodyPr wrap="square" lIns="57150" tIns="38100" rIns="57150" bIns="38100" anchor="ctr">
            <a:normAutofit/>
          </a:bodyPr>
          <a:lstStyle/>
          <a:p>
            <a:pPr algn="ctr">
              <a:defRPr sz="1875" b="1">
                <a:solidFill>
                  <a:srgbClr val="08751A"/>
                </a:solidFill>
                <a:latin typeface="Arial"/>
                <a:ea typeface="Arial"/>
                <a:cs typeface="Arial"/>
              </a:defRPr>
            </a:pPr>
            <a:r>
              <a:rPr sz="1875" b="1">
                <a:solidFill>
                  <a:srgbClr val="08751A"/>
                </a:solidFill>
                <a:latin typeface="Arial"/>
                <a:ea typeface="Arial"/>
                <a:cs typeface="Arial"/>
              </a:rPr>
              <a:t>MATCH</a:t>
            </a:r>
          </a:p>
        </p:txBody>
      </p:sp>
      <p:sp>
        <p:nvSpPr>
          <p:cNvPr id="20" name="mismatch-label">
            <a:extLst>
              <a:ext uri="{FF2B5EF4-FFF2-40B4-BE49-F238E27FC236}">
                <a16:creationId xmlns:a16="http://schemas.microsoft.com/office/drawing/2014/main" id="{5665DAF4-1130-486C-80A0-6AF20FE1E096}"/>
              </a:ext>
            </a:extLst>
          </p:cNvPr>
          <p:cNvSpPr>
            <a:spLocks noGrp="1"/>
          </p:cNvSpPr>
          <p:nvPr/>
        </p:nvSpPr>
        <p:spPr>
          <a:xfrm>
            <a:off x="18240375" y="8524875"/>
            <a:ext cx="1809750" cy="428625"/>
          </a:xfrm>
          <a:prstGeom prst="rect">
            <a:avLst/>
          </a:prstGeom>
          <a:noFill/>
          <a:ln w="0">
            <a:noFill/>
            <a:prstDash val="solid"/>
          </a:ln>
        </p:spPr>
        <p:txBody>
          <a:bodyPr wrap="square" lIns="57150" tIns="38100" rIns="57150" bIns="38100" anchor="ctr">
            <a:normAutofit/>
          </a:bodyPr>
          <a:lstStyle/>
          <a:p>
            <a:pPr algn="ctr">
              <a:defRPr sz="1875" b="1">
                <a:solidFill>
                  <a:srgbClr val="C62828"/>
                </a:solidFill>
                <a:latin typeface="Arial"/>
                <a:ea typeface="Arial"/>
                <a:cs typeface="Arial"/>
              </a:defRPr>
            </a:pPr>
            <a:r>
              <a:rPr sz="1875" b="1">
                <a:solidFill>
                  <a:srgbClr val="C62828"/>
                </a:solidFill>
                <a:latin typeface="Arial"/>
                <a:ea typeface="Arial"/>
                <a:cs typeface="Arial"/>
              </a:rPr>
              <a:t>MISMATCH</a:t>
            </a:r>
          </a:p>
        </p:txBody>
      </p:sp>
      <p:sp>
        <p:nvSpPr>
          <p:cNvPr id="21" name="match-outcome">
            <a:extLst>
              <a:ext uri="{FF2B5EF4-FFF2-40B4-BE49-F238E27FC236}">
                <a16:creationId xmlns:a16="http://schemas.microsoft.com/office/drawing/2014/main" id="{54627B61-CEAD-47B5-96E1-CEB910EDB67B}"/>
              </a:ext>
            </a:extLst>
          </p:cNvPr>
          <p:cNvSpPr>
            <a:spLocks noGrp="1"/>
          </p:cNvSpPr>
          <p:nvPr/>
        </p:nvSpPr>
        <p:spPr>
          <a:xfrm>
            <a:off x="20002500" y="6191250"/>
            <a:ext cx="3048000" cy="1143000"/>
          </a:xfrm>
          <a:prstGeom prst="roundRect">
            <a:avLst>
              <a:gd name="adj" fmla="val 6667"/>
            </a:avLst>
          </a:prstGeom>
          <a:solidFill>
            <a:srgbClr val="EEF7F0"/>
          </a:solidFill>
          <a:ln w="28575">
            <a:solidFill>
              <a:srgbClr val="08751A"/>
            </a:solidFill>
            <a:prstDash val="solid"/>
          </a:ln>
        </p:spPr>
        <p:txBody>
          <a:bodyPr wrap="square" lIns="152400" tIns="114300" rIns="152400" bIns="114300" anchor="ctr">
            <a:normAutofit/>
          </a:bodyPr>
          <a:lstStyle/>
          <a:p>
            <a:pPr algn="ctr">
              <a:defRPr sz="2250" b="1">
                <a:solidFill>
                  <a:srgbClr val="08751A"/>
                </a:solidFill>
                <a:latin typeface="Arial"/>
                <a:ea typeface="Arial"/>
                <a:cs typeface="Arial"/>
              </a:defRPr>
            </a:pPr>
            <a:r>
              <a:rPr sz="2250" b="1">
                <a:solidFill>
                  <a:srgbClr val="08751A"/>
                </a:solidFill>
                <a:latin typeface="Arial"/>
                <a:ea typeface="Arial"/>
                <a:cs typeface="Arial"/>
              </a:rPr>
              <a:t>Continue</a:t>
            </a:r>
          </a:p>
        </p:txBody>
      </p:sp>
      <p:sp>
        <p:nvSpPr>
          <p:cNvPr id="22" name="mismatch-outcome">
            <a:extLst>
              <a:ext uri="{FF2B5EF4-FFF2-40B4-BE49-F238E27FC236}">
                <a16:creationId xmlns:a16="http://schemas.microsoft.com/office/drawing/2014/main" id="{6C5CCA77-6839-4CD7-B2B1-8FC3A0E497E2}"/>
              </a:ext>
            </a:extLst>
          </p:cNvPr>
          <p:cNvSpPr>
            <a:spLocks noGrp="1"/>
          </p:cNvSpPr>
          <p:nvPr/>
        </p:nvSpPr>
        <p:spPr>
          <a:xfrm>
            <a:off x="20002500" y="7715250"/>
            <a:ext cx="3048000" cy="1381125"/>
          </a:xfrm>
          <a:prstGeom prst="roundRect">
            <a:avLst>
              <a:gd name="adj" fmla="val 5517"/>
            </a:avLst>
          </a:prstGeom>
          <a:solidFill>
            <a:srgbClr val="FCECEC"/>
          </a:solidFill>
          <a:ln w="28575">
            <a:solidFill>
              <a:srgbClr val="C62828"/>
            </a:solidFill>
            <a:prstDash val="solid"/>
          </a:ln>
        </p:spPr>
        <p:txBody>
          <a:bodyPr wrap="square" lIns="152400" tIns="114300" rIns="152400" bIns="114300" anchor="ctr">
            <a:normAutofit/>
          </a:bodyPr>
          <a:lstStyle/>
          <a:p>
            <a:pPr algn="ctr">
              <a:defRPr sz="2100" b="1">
                <a:solidFill>
                  <a:srgbClr val="C62828"/>
                </a:solidFill>
                <a:latin typeface="Arial"/>
                <a:ea typeface="Arial"/>
                <a:cs typeface="Arial"/>
              </a:defRPr>
            </a:pPr>
            <a:r>
              <a:rPr sz="2100" b="1">
                <a:solidFill>
                  <a:srgbClr val="C62828"/>
                </a:solidFill>
                <a:latin typeface="Arial"/>
                <a:ea typeface="Arial"/>
                <a:cs typeface="Arial"/>
              </a:rPr>
              <a:t>DM1</a:t>
            </a:r>
          </a:p>
          <a:p>
            <a:pPr algn="ctr">
              <a:defRPr sz="2100" b="1">
                <a:solidFill>
                  <a:srgbClr val="C62828"/>
                </a:solidFill>
                <a:latin typeface="Arial"/>
                <a:ea typeface="Arial"/>
                <a:cs typeface="Arial"/>
              </a:defRPr>
            </a:pPr>
            <a:r>
              <a:rPr sz="2100" b="1">
                <a:solidFill>
                  <a:srgbClr val="C62828"/>
                </a:solidFill>
                <a:latin typeface="Arial"/>
                <a:ea typeface="Arial"/>
                <a:cs typeface="Arial"/>
              </a:rPr>
              <a:t>intrusion alert</a:t>
            </a:r>
          </a:p>
        </p:txBody>
      </p:sp>
      <p:sp>
        <p:nvSpPr>
          <p:cNvPr id="23" name="flow-rule">
            <a:extLst>
              <a:ext uri="{FF2B5EF4-FFF2-40B4-BE49-F238E27FC236}">
                <a16:creationId xmlns:a16="http://schemas.microsoft.com/office/drawing/2014/main" id="{62782721-8CFF-46C8-B5C4-A8F0A849D42A}"/>
              </a:ext>
            </a:extLst>
          </p:cNvPr>
          <p:cNvSpPr>
            <a:spLocks noGrp="1"/>
          </p:cNvSpPr>
          <p:nvPr/>
        </p:nvSpPr>
        <p:spPr>
          <a:xfrm>
            <a:off x="2857500" y="9858375"/>
            <a:ext cx="18669000" cy="66675"/>
          </a:xfrm>
          <a:prstGeom prst="rect">
            <a:avLst/>
          </a:prstGeom>
          <a:solidFill>
            <a:srgbClr val="08751A"/>
          </a:solidFill>
          <a:ln w="0">
            <a:solidFill>
              <a:srgbClr val="08751A"/>
            </a:solidFill>
            <a:prstDash val="solid"/>
          </a:ln>
        </p:spPr>
        <p:txBody>
          <a:bodyPr/>
          <a:lstStyle/>
          <a:p>
            <a:endParaRPr lang="en-US"/>
          </a:p>
        </p:txBody>
      </p:sp>
      <p:sp>
        <p:nvSpPr>
          <p:cNvPr id="24" name="flow-takeaway">
            <a:extLst>
              <a:ext uri="{FF2B5EF4-FFF2-40B4-BE49-F238E27FC236}">
                <a16:creationId xmlns:a16="http://schemas.microsoft.com/office/drawing/2014/main" id="{1DB4DBCB-0183-4251-94E7-6D53E5C12493}"/>
              </a:ext>
            </a:extLst>
          </p:cNvPr>
          <p:cNvSpPr>
            <a:spLocks noGrp="1"/>
          </p:cNvSpPr>
          <p:nvPr/>
        </p:nvSpPr>
        <p:spPr>
          <a:xfrm>
            <a:off x="2857500" y="10001250"/>
            <a:ext cx="18669000" cy="809625"/>
          </a:xfrm>
          <a:prstGeom prst="rect">
            <a:avLst/>
          </a:prstGeom>
          <a:noFill/>
          <a:ln w="0">
            <a:noFill/>
            <a:prstDash val="solid"/>
          </a:ln>
        </p:spPr>
        <p:txBody>
          <a:bodyPr wrap="square" lIns="57150" tIns="38100" rIns="57150" bIns="38100" anchor="ctr">
            <a:normAutofit/>
          </a:bodyPr>
          <a:lstStyle/>
          <a:p>
            <a:pPr algn="ctr">
              <a:defRPr sz="2700" b="1">
                <a:solidFill>
                  <a:srgbClr val="08751A"/>
                </a:solidFill>
                <a:latin typeface="Arial"/>
                <a:ea typeface="Arial"/>
                <a:cs typeface="Arial"/>
              </a:defRPr>
            </a:pPr>
            <a:r>
              <a:rPr sz="2700" b="1">
                <a:solidFill>
                  <a:srgbClr val="08751A"/>
                </a:solidFill>
                <a:latin typeface="Arial"/>
                <a:ea typeface="Arial"/>
                <a:cs typeface="Arial"/>
              </a:rPr>
              <a:t>An injected frame changes only the gateway's history—so the next report mismatches.</a:t>
            </a:r>
          </a:p>
        </p:txBody>
      </p:sp>
      <p:sp>
        <p:nvSpPr>
          <p:cNvPr id="25" name="flow-qualifier">
            <a:extLst>
              <a:ext uri="{FF2B5EF4-FFF2-40B4-BE49-F238E27FC236}">
                <a16:creationId xmlns:a16="http://schemas.microsoft.com/office/drawing/2014/main" id="{4BCD7267-B5C9-4E0E-A2BE-58D1C2FED98D}"/>
              </a:ext>
            </a:extLst>
          </p:cNvPr>
          <p:cNvSpPr>
            <a:spLocks noGrp="1"/>
          </p:cNvSpPr>
          <p:nvPr/>
        </p:nvSpPr>
        <p:spPr>
          <a:xfrm>
            <a:off x="4762500" y="10810875"/>
            <a:ext cx="14859000" cy="571500"/>
          </a:xfrm>
          <a:prstGeom prst="rect">
            <a:avLst/>
          </a:prstGeom>
          <a:noFill/>
          <a:ln w="0">
            <a:noFill/>
            <a:prstDash val="solid"/>
          </a:ln>
        </p:spPr>
        <p:txBody>
          <a:bodyPr wrap="square" lIns="57150" tIns="38100" rIns="57150" bIns="38100" anchor="ctr">
            <a:normAutofit/>
          </a:bodyPr>
          <a:lstStyle/>
          <a:p>
            <a:pPr algn="ctr">
              <a:defRPr sz="2100" b="1">
                <a:solidFill>
                  <a:srgbClr val="53585F"/>
                </a:solidFill>
                <a:latin typeface="Arial"/>
                <a:ea typeface="Arial"/>
                <a:cs typeface="Arial"/>
              </a:defRPr>
            </a:pPr>
            <a:r>
              <a:rPr sz="2100" b="1">
                <a:solidFill>
                  <a:srgbClr val="53585F"/>
                </a:solidFill>
                <a:latin typeface="Arial"/>
                <a:ea typeface="Arial"/>
                <a:cs typeface="Arial"/>
              </a:rPr>
              <a:t>Ordinary J1939 application messages remain unchanged.</a:t>
            </a:r>
          </a:p>
        </p:txBody>
      </p:sp>
    </p:spTree>
    <p:extLst>
      <p:ext uri="{BB962C8B-B14F-4D97-AF65-F5344CB8AC3E}">
        <p14:creationId xmlns:p14="http://schemas.microsoft.com/office/powerpoint/2010/main" val="3319524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B788F5-4BBC-3B13-A931-2C042B238794}"/>
              </a:ext>
            </a:extLst>
          </p:cNvPr>
          <p:cNvSpPr>
            <a:spLocks noGrp="1"/>
          </p:cNvSpPr>
          <p:nvPr>
            <p:ph type="body" idx="11"/>
          </p:nvPr>
        </p:nvSpPr>
        <p:spPr>
          <a:xfrm>
            <a:off x="1981200" y="238125"/>
            <a:ext cx="17240250" cy="1857375"/>
          </a:xfrm>
        </p:spPr>
        <p:txBody>
          <a:bodyPr wrap="square" lIns="0" tIns="0" rIns="0" bIns="0" anchor="ctr">
            <a:normAutofit/>
          </a:bodyPr>
          <a:lstStyle/>
          <a:p>
            <a:pPr algn="l">
              <a:buNone/>
              <a:defRPr sz="3750" b="1">
                <a:solidFill>
                  <a:srgbClr val="202124"/>
                </a:solidFill>
                <a:latin typeface="Arial"/>
                <a:ea typeface="Arial"/>
                <a:cs typeface="Arial"/>
              </a:defRPr>
            </a:pPr>
            <a:r>
              <a:rPr lang="en-US" sz="3750" b="1" dirty="0">
                <a:solidFill>
                  <a:srgbClr val="202124"/>
                </a:solidFill>
                <a:latin typeface="Arial"/>
                <a:ea typeface="Arial"/>
                <a:cs typeface="Arial"/>
              </a:rPr>
              <a:t>Modular Architecture</a:t>
            </a:r>
            <a:endParaRPr sz="3750" b="1" dirty="0">
              <a:solidFill>
                <a:srgbClr val="202124"/>
              </a:solidFill>
              <a:latin typeface="Arial"/>
              <a:ea typeface="Arial"/>
              <a:cs typeface="Arial"/>
            </a:endParaRPr>
          </a:p>
        </p:txBody>
      </p:sp>
      <p:pic>
        <p:nvPicPr>
          <p:cNvPr id="36" name="Picture 35">
            <a:extLst>
              <a:ext uri="{FF2B5EF4-FFF2-40B4-BE49-F238E27FC236}">
                <a16:creationId xmlns:a16="http://schemas.microsoft.com/office/drawing/2014/main" id="{4E32E7E0-A319-4DB3-B574-0281B0259C3C}"/>
              </a:ext>
            </a:extLst>
          </p:cNvPr>
          <p:cNvPicPr>
            <a:picLocks noChangeAspect="1"/>
          </p:cNvPicPr>
          <p:nvPr/>
        </p:nvPicPr>
        <p:blipFill>
          <a:blip r:embed="rId3"/>
          <a:stretch>
            <a:fillRect/>
          </a:stretch>
        </p:blipFill>
        <p:spPr>
          <a:xfrm>
            <a:off x="665017" y="1953723"/>
            <a:ext cx="23192509" cy="9867499"/>
          </a:xfrm>
          <a:prstGeom prst="rect">
            <a:avLst/>
          </a:prstGeom>
        </p:spPr>
      </p:pic>
    </p:spTree>
    <p:extLst>
      <p:ext uri="{BB962C8B-B14F-4D97-AF65-F5344CB8AC3E}">
        <p14:creationId xmlns:p14="http://schemas.microsoft.com/office/powerpoint/2010/main" val="2257078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91D45B-8FAB-DB21-1887-42F448466438}"/>
              </a:ext>
            </a:extLst>
          </p:cNvPr>
          <p:cNvSpPr>
            <a:spLocks noGrp="1"/>
          </p:cNvSpPr>
          <p:nvPr>
            <p:ph type="body" idx="10"/>
          </p:nvPr>
        </p:nvSpPr>
        <p:spPr>
          <a:xfrm>
            <a:off x="2381250" y="10096500"/>
            <a:ext cx="19621500" cy="1285875"/>
          </a:xfrm>
        </p:spPr>
        <p:txBody>
          <a:bodyPr wrap="square" lIns="0" tIns="0" rIns="0" bIns="0" anchor="ctr">
            <a:normAutofit/>
          </a:bodyPr>
          <a:lstStyle/>
          <a:p>
            <a:pPr algn="ctr">
              <a:spcAft>
                <a:spcPts val="0"/>
              </a:spcAft>
              <a:buNone/>
              <a:defRPr sz="3150" b="0">
                <a:solidFill>
                  <a:srgbClr val="53585F"/>
                </a:solidFill>
                <a:latin typeface="Arial"/>
                <a:ea typeface="Arial"/>
                <a:cs typeface="Arial"/>
              </a:defRPr>
            </a:pPr>
            <a:r>
              <a:rPr sz="3150" b="0">
                <a:solidFill>
                  <a:srgbClr val="53585F"/>
                </a:solidFill>
                <a:latin typeface="Arial"/>
                <a:ea typeface="Arial"/>
                <a:cs typeface="Arial"/>
              </a:rPr>
              <a:t>The firmware stays in place; execution jumps out, runs the patch and displaced instructions, then returns.</a:t>
            </a:r>
          </a:p>
        </p:txBody>
      </p:sp>
      <p:sp>
        <p:nvSpPr>
          <p:cNvPr id="3" name="Text Placeholder 2">
            <a:extLst>
              <a:ext uri="{FF2B5EF4-FFF2-40B4-BE49-F238E27FC236}">
                <a16:creationId xmlns:a16="http://schemas.microsoft.com/office/drawing/2014/main" id="{93C7E19E-1634-F42F-F891-23F5F021B59F}"/>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4650" b="1">
                <a:solidFill>
                  <a:srgbClr val="202124"/>
                </a:solidFill>
                <a:latin typeface="Arial"/>
                <a:ea typeface="Arial"/>
                <a:cs typeface="Arial"/>
              </a:defRPr>
            </a:pPr>
            <a:r>
              <a:rPr sz="4650" b="1">
                <a:solidFill>
                  <a:srgbClr val="202124"/>
                </a:solidFill>
                <a:latin typeface="Arial"/>
                <a:ea typeface="Arial"/>
                <a:cs typeface="Arial"/>
              </a:rPr>
              <a:t>A trampoline redirects execution to the patch—and back</a:t>
            </a:r>
          </a:p>
        </p:txBody>
      </p:sp>
      <p:sp>
        <p:nvSpPr>
          <p:cNvPr id="4" name="patch-area-label">
            <a:extLst>
              <a:ext uri="{FF2B5EF4-FFF2-40B4-BE49-F238E27FC236}">
                <a16:creationId xmlns:a16="http://schemas.microsoft.com/office/drawing/2014/main" id="{6AE0002A-D782-4D03-974A-4CFDF8CDF741}"/>
              </a:ext>
            </a:extLst>
          </p:cNvPr>
          <p:cNvSpPr>
            <a:spLocks noGrp="1"/>
          </p:cNvSpPr>
          <p:nvPr/>
        </p:nvSpPr>
        <p:spPr>
          <a:xfrm>
            <a:off x="7762875" y="2381250"/>
            <a:ext cx="9906000" cy="5715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400" b="1">
                <a:solidFill>
                  <a:srgbClr val="076C18"/>
                </a:solidFill>
                <a:latin typeface="Arial"/>
                <a:ea typeface="Arial"/>
                <a:cs typeface="Arial"/>
              </a:defRPr>
            </a:pPr>
            <a:r>
              <a:rPr sz="2400" b="1">
                <a:solidFill>
                  <a:srgbClr val="076C18"/>
                </a:solidFill>
                <a:latin typeface="Arial"/>
                <a:ea typeface="Arial"/>
                <a:cs typeface="Arial"/>
              </a:rPr>
              <a:t>INSERTED PATCH AREA</a:t>
            </a:r>
          </a:p>
        </p:txBody>
      </p:sp>
      <p:sp>
        <p:nvSpPr>
          <p:cNvPr id="5" name="patch-border-top">
            <a:extLst>
              <a:ext uri="{FF2B5EF4-FFF2-40B4-BE49-F238E27FC236}">
                <a16:creationId xmlns:a16="http://schemas.microsoft.com/office/drawing/2014/main" id="{5CD6B617-E2A9-4AF2-A6D7-16FD223F9C5E}"/>
              </a:ext>
            </a:extLst>
          </p:cNvPr>
          <p:cNvSpPr>
            <a:spLocks noGrp="1"/>
          </p:cNvSpPr>
          <p:nvPr/>
        </p:nvSpPr>
        <p:spPr>
          <a:xfrm>
            <a:off x="7524750" y="3095625"/>
            <a:ext cx="10477500" cy="47625"/>
          </a:xfrm>
          <a:prstGeom prst="rect">
            <a:avLst/>
          </a:prstGeom>
          <a:solidFill>
            <a:srgbClr val="076C18"/>
          </a:solidFill>
          <a:ln w="0">
            <a:solidFill>
              <a:srgbClr val="000000">
                <a:alpha val="0"/>
              </a:srgbClr>
            </a:solidFill>
            <a:prstDash val="solid"/>
          </a:ln>
        </p:spPr>
        <p:txBody>
          <a:bodyPr/>
          <a:lstStyle/>
          <a:p>
            <a:endParaRPr/>
          </a:p>
        </p:txBody>
      </p:sp>
      <p:sp>
        <p:nvSpPr>
          <p:cNvPr id="6" name="patch-border-bottom">
            <a:extLst>
              <a:ext uri="{FF2B5EF4-FFF2-40B4-BE49-F238E27FC236}">
                <a16:creationId xmlns:a16="http://schemas.microsoft.com/office/drawing/2014/main" id="{EF9E5D53-473C-4547-A07B-5CD0CC6EA242}"/>
              </a:ext>
            </a:extLst>
          </p:cNvPr>
          <p:cNvSpPr>
            <a:spLocks noGrp="1"/>
          </p:cNvSpPr>
          <p:nvPr/>
        </p:nvSpPr>
        <p:spPr>
          <a:xfrm>
            <a:off x="7524750" y="6048375"/>
            <a:ext cx="10477500" cy="47625"/>
          </a:xfrm>
          <a:prstGeom prst="rect">
            <a:avLst/>
          </a:prstGeom>
          <a:solidFill>
            <a:srgbClr val="076C18"/>
          </a:solidFill>
          <a:ln w="0">
            <a:solidFill>
              <a:srgbClr val="000000">
                <a:alpha val="0"/>
              </a:srgbClr>
            </a:solidFill>
            <a:prstDash val="solid"/>
          </a:ln>
        </p:spPr>
        <p:txBody>
          <a:bodyPr/>
          <a:lstStyle/>
          <a:p>
            <a:endParaRPr/>
          </a:p>
        </p:txBody>
      </p:sp>
      <p:sp>
        <p:nvSpPr>
          <p:cNvPr id="7" name="patch-border-left">
            <a:extLst>
              <a:ext uri="{FF2B5EF4-FFF2-40B4-BE49-F238E27FC236}">
                <a16:creationId xmlns:a16="http://schemas.microsoft.com/office/drawing/2014/main" id="{B6A7C713-67EE-49CA-A287-DE8123235F46}"/>
              </a:ext>
            </a:extLst>
          </p:cNvPr>
          <p:cNvSpPr>
            <a:spLocks noGrp="1"/>
          </p:cNvSpPr>
          <p:nvPr/>
        </p:nvSpPr>
        <p:spPr>
          <a:xfrm>
            <a:off x="7524750" y="3095625"/>
            <a:ext cx="47625" cy="3000375"/>
          </a:xfrm>
          <a:prstGeom prst="rect">
            <a:avLst/>
          </a:prstGeom>
          <a:solidFill>
            <a:srgbClr val="076C18"/>
          </a:solidFill>
          <a:ln w="0">
            <a:solidFill>
              <a:srgbClr val="000000">
                <a:alpha val="0"/>
              </a:srgbClr>
            </a:solidFill>
            <a:prstDash val="solid"/>
          </a:ln>
        </p:spPr>
        <p:txBody>
          <a:bodyPr/>
          <a:lstStyle/>
          <a:p>
            <a:endParaRPr/>
          </a:p>
        </p:txBody>
      </p:sp>
      <p:sp>
        <p:nvSpPr>
          <p:cNvPr id="8" name="patch-border-right">
            <a:extLst>
              <a:ext uri="{FF2B5EF4-FFF2-40B4-BE49-F238E27FC236}">
                <a16:creationId xmlns:a16="http://schemas.microsoft.com/office/drawing/2014/main" id="{CCBC5DA5-CA18-4D82-8E3D-2D7F6A449908}"/>
              </a:ext>
            </a:extLst>
          </p:cNvPr>
          <p:cNvSpPr>
            <a:spLocks noGrp="1"/>
          </p:cNvSpPr>
          <p:nvPr/>
        </p:nvSpPr>
        <p:spPr>
          <a:xfrm>
            <a:off x="17954625" y="3095625"/>
            <a:ext cx="47625" cy="3000375"/>
          </a:xfrm>
          <a:prstGeom prst="rect">
            <a:avLst/>
          </a:prstGeom>
          <a:solidFill>
            <a:srgbClr val="076C18"/>
          </a:solidFill>
          <a:ln w="0">
            <a:solidFill>
              <a:srgbClr val="000000">
                <a:alpha val="0"/>
              </a:srgbClr>
            </a:solidFill>
            <a:prstDash val="solid"/>
          </a:ln>
        </p:spPr>
        <p:txBody>
          <a:bodyPr/>
          <a:lstStyle/>
          <a:p>
            <a:endParaRPr/>
          </a:p>
        </p:txBody>
      </p:sp>
      <p:sp>
        <p:nvSpPr>
          <p:cNvPr id="9" name="patch-divider-1">
            <a:extLst>
              <a:ext uri="{FF2B5EF4-FFF2-40B4-BE49-F238E27FC236}">
                <a16:creationId xmlns:a16="http://schemas.microsoft.com/office/drawing/2014/main" id="{0524C476-8C4F-451A-B1F6-CE28085978D0}"/>
              </a:ext>
            </a:extLst>
          </p:cNvPr>
          <p:cNvSpPr>
            <a:spLocks noGrp="1"/>
          </p:cNvSpPr>
          <p:nvPr/>
        </p:nvSpPr>
        <p:spPr>
          <a:xfrm>
            <a:off x="11001375" y="3524250"/>
            <a:ext cx="28575" cy="2095500"/>
          </a:xfrm>
          <a:prstGeom prst="rect">
            <a:avLst/>
          </a:prstGeom>
          <a:solidFill>
            <a:srgbClr val="A9C8AE"/>
          </a:solidFill>
          <a:ln w="0">
            <a:solidFill>
              <a:srgbClr val="000000">
                <a:alpha val="0"/>
              </a:srgbClr>
            </a:solidFill>
            <a:prstDash val="solid"/>
          </a:ln>
        </p:spPr>
        <p:txBody>
          <a:bodyPr/>
          <a:lstStyle/>
          <a:p>
            <a:endParaRPr/>
          </a:p>
        </p:txBody>
      </p:sp>
      <p:sp>
        <p:nvSpPr>
          <p:cNvPr id="10" name="patch-divider-2">
            <a:extLst>
              <a:ext uri="{FF2B5EF4-FFF2-40B4-BE49-F238E27FC236}">
                <a16:creationId xmlns:a16="http://schemas.microsoft.com/office/drawing/2014/main" id="{A1B76F91-5AF2-4CF4-B034-29B2DD30590F}"/>
              </a:ext>
            </a:extLst>
          </p:cNvPr>
          <p:cNvSpPr>
            <a:spLocks noGrp="1"/>
          </p:cNvSpPr>
          <p:nvPr/>
        </p:nvSpPr>
        <p:spPr>
          <a:xfrm>
            <a:off x="14763750" y="3524250"/>
            <a:ext cx="28575" cy="2095500"/>
          </a:xfrm>
          <a:prstGeom prst="rect">
            <a:avLst/>
          </a:prstGeom>
          <a:solidFill>
            <a:srgbClr val="A9C8AE"/>
          </a:solidFill>
          <a:ln w="0">
            <a:solidFill>
              <a:srgbClr val="000000">
                <a:alpha val="0"/>
              </a:srgbClr>
            </a:solidFill>
            <a:prstDash val="solid"/>
          </a:ln>
        </p:spPr>
        <p:txBody>
          <a:bodyPr/>
          <a:lstStyle/>
          <a:p>
            <a:endParaRPr/>
          </a:p>
        </p:txBody>
      </p:sp>
      <p:sp>
        <p:nvSpPr>
          <p:cNvPr id="11" name="patch-security-code">
            <a:extLst>
              <a:ext uri="{FF2B5EF4-FFF2-40B4-BE49-F238E27FC236}">
                <a16:creationId xmlns:a16="http://schemas.microsoft.com/office/drawing/2014/main" id="{2F05554F-1189-4903-A4E6-D6D1C17650F4}"/>
              </a:ext>
            </a:extLst>
          </p:cNvPr>
          <p:cNvSpPr>
            <a:spLocks noGrp="1"/>
          </p:cNvSpPr>
          <p:nvPr/>
        </p:nvSpPr>
        <p:spPr>
          <a:xfrm>
            <a:off x="7858125" y="3619500"/>
            <a:ext cx="2857500" cy="166687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925" b="1">
                <a:solidFill>
                  <a:srgbClr val="076C18"/>
                </a:solidFill>
                <a:latin typeface="Arial"/>
                <a:ea typeface="Arial"/>
                <a:cs typeface="Arial"/>
              </a:defRPr>
            </a:pPr>
            <a:r>
              <a:rPr sz="2925" b="1">
                <a:solidFill>
                  <a:srgbClr val="076C18"/>
                </a:solidFill>
                <a:latin typeface="Arial"/>
                <a:ea typeface="Arial"/>
                <a:cs typeface="Arial"/>
              </a:rPr>
              <a:t>SECURITY</a:t>
            </a:r>
          </a:p>
          <a:p>
            <a:pPr algn="ctr">
              <a:buNone/>
              <a:defRPr sz="2925" b="1">
                <a:solidFill>
                  <a:srgbClr val="076C18"/>
                </a:solidFill>
                <a:latin typeface="Arial"/>
                <a:ea typeface="Arial"/>
                <a:cs typeface="Arial"/>
              </a:defRPr>
            </a:pPr>
            <a:r>
              <a:rPr sz="2925" b="1">
                <a:solidFill>
                  <a:srgbClr val="076C18"/>
                </a:solidFill>
                <a:latin typeface="Arial"/>
                <a:ea typeface="Arial"/>
                <a:cs typeface="Arial"/>
              </a:rPr>
              <a:t>CODE</a:t>
            </a:r>
          </a:p>
        </p:txBody>
      </p:sp>
      <p:sp>
        <p:nvSpPr>
          <p:cNvPr id="12" name="patch-displaced-code">
            <a:extLst>
              <a:ext uri="{FF2B5EF4-FFF2-40B4-BE49-F238E27FC236}">
                <a16:creationId xmlns:a16="http://schemas.microsoft.com/office/drawing/2014/main" id="{9A4461DC-F7CA-419B-A397-2C5B6D81C5B9}"/>
              </a:ext>
            </a:extLst>
          </p:cNvPr>
          <p:cNvSpPr>
            <a:spLocks noGrp="1"/>
          </p:cNvSpPr>
          <p:nvPr/>
        </p:nvSpPr>
        <p:spPr>
          <a:xfrm>
            <a:off x="11334750" y="3524250"/>
            <a:ext cx="3143250" cy="185737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550" b="1">
                <a:solidFill>
                  <a:srgbClr val="202124"/>
                </a:solidFill>
                <a:latin typeface="Arial"/>
                <a:ea typeface="Arial"/>
                <a:cs typeface="Arial"/>
              </a:defRPr>
            </a:pPr>
            <a:r>
              <a:rPr sz="2550" b="1">
                <a:solidFill>
                  <a:srgbClr val="202124"/>
                </a:solidFill>
                <a:latin typeface="Arial"/>
                <a:ea typeface="Arial"/>
                <a:cs typeface="Arial"/>
              </a:rPr>
              <a:t>B + C</a:t>
            </a:r>
          </a:p>
          <a:p>
            <a:pPr algn="ctr">
              <a:buNone/>
              <a:defRPr sz="2550" b="1">
                <a:solidFill>
                  <a:srgbClr val="202124"/>
                </a:solidFill>
                <a:latin typeface="Arial"/>
                <a:ea typeface="Arial"/>
                <a:cs typeface="Arial"/>
              </a:defRPr>
            </a:pPr>
            <a:r>
              <a:rPr sz="2550" b="1">
                <a:solidFill>
                  <a:srgbClr val="202124"/>
                </a:solidFill>
                <a:latin typeface="Arial"/>
                <a:ea typeface="Arial"/>
                <a:cs typeface="Arial"/>
              </a:rPr>
              <a:t>DISPLACED</a:t>
            </a:r>
          </a:p>
          <a:p>
            <a:pPr algn="ctr">
              <a:buNone/>
              <a:defRPr sz="2550" b="1">
                <a:solidFill>
                  <a:srgbClr val="202124"/>
                </a:solidFill>
                <a:latin typeface="Arial"/>
                <a:ea typeface="Arial"/>
                <a:cs typeface="Arial"/>
              </a:defRPr>
            </a:pPr>
            <a:r>
              <a:rPr sz="2550" b="1">
                <a:solidFill>
                  <a:srgbClr val="202124"/>
                </a:solidFill>
                <a:latin typeface="Arial"/>
                <a:ea typeface="Arial"/>
                <a:cs typeface="Arial"/>
              </a:rPr>
              <a:t>INSTRUCTIONS</a:t>
            </a:r>
          </a:p>
        </p:txBody>
      </p:sp>
      <p:sp>
        <p:nvSpPr>
          <p:cNvPr id="13" name="patch-return-code">
            <a:extLst>
              <a:ext uri="{FF2B5EF4-FFF2-40B4-BE49-F238E27FC236}">
                <a16:creationId xmlns:a16="http://schemas.microsoft.com/office/drawing/2014/main" id="{6894D487-59C8-4227-A04F-4E155A1F61E6}"/>
              </a:ext>
            </a:extLst>
          </p:cNvPr>
          <p:cNvSpPr>
            <a:spLocks noGrp="1"/>
          </p:cNvSpPr>
          <p:nvPr/>
        </p:nvSpPr>
        <p:spPr>
          <a:xfrm>
            <a:off x="15144750" y="3714750"/>
            <a:ext cx="2476500" cy="147637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925" b="1">
                <a:solidFill>
                  <a:srgbClr val="076C18"/>
                </a:solidFill>
                <a:latin typeface="Arial"/>
                <a:ea typeface="Arial"/>
                <a:cs typeface="Arial"/>
              </a:defRPr>
            </a:pPr>
            <a:r>
              <a:rPr sz="2925" b="1">
                <a:solidFill>
                  <a:srgbClr val="076C18"/>
                </a:solidFill>
                <a:latin typeface="Arial"/>
                <a:ea typeface="Arial"/>
                <a:cs typeface="Arial"/>
              </a:rPr>
              <a:t>RETURN</a:t>
            </a:r>
          </a:p>
        </p:txBody>
      </p:sp>
      <p:sp>
        <p:nvSpPr>
          <p:cNvPr id="14" name="firmware-strip-label">
            <a:extLst>
              <a:ext uri="{FF2B5EF4-FFF2-40B4-BE49-F238E27FC236}">
                <a16:creationId xmlns:a16="http://schemas.microsoft.com/office/drawing/2014/main" id="{6A4796A9-B40C-4242-833F-4E6D9CF05B3F}"/>
              </a:ext>
            </a:extLst>
          </p:cNvPr>
          <p:cNvSpPr>
            <a:spLocks noGrp="1"/>
          </p:cNvSpPr>
          <p:nvPr/>
        </p:nvSpPr>
        <p:spPr>
          <a:xfrm>
            <a:off x="2143125" y="6572250"/>
            <a:ext cx="6667500" cy="5715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l">
              <a:buNone/>
              <a:defRPr sz="2400" b="1">
                <a:solidFill>
                  <a:srgbClr val="53585F"/>
                </a:solidFill>
                <a:latin typeface="Arial"/>
                <a:ea typeface="Arial"/>
                <a:cs typeface="Arial"/>
              </a:defRPr>
            </a:pPr>
            <a:r>
              <a:rPr sz="2400" b="1">
                <a:solidFill>
                  <a:srgbClr val="53585F"/>
                </a:solidFill>
                <a:latin typeface="Arial"/>
                <a:ea typeface="Arial"/>
                <a:cs typeface="Arial"/>
              </a:rPr>
              <a:t>ORIGINAL FIRMWARE LAYOUT</a:t>
            </a:r>
          </a:p>
        </p:txBody>
      </p:sp>
      <p:sp>
        <p:nvSpPr>
          <p:cNvPr id="15" name="firmware-border-top">
            <a:extLst>
              <a:ext uri="{FF2B5EF4-FFF2-40B4-BE49-F238E27FC236}">
                <a16:creationId xmlns:a16="http://schemas.microsoft.com/office/drawing/2014/main" id="{87275C27-E769-4F9F-A5F2-1E08596096F7}"/>
              </a:ext>
            </a:extLst>
          </p:cNvPr>
          <p:cNvSpPr>
            <a:spLocks noGrp="1"/>
          </p:cNvSpPr>
          <p:nvPr/>
        </p:nvSpPr>
        <p:spPr>
          <a:xfrm>
            <a:off x="2143125" y="7381875"/>
            <a:ext cx="20097750" cy="38100"/>
          </a:xfrm>
          <a:prstGeom prst="rect">
            <a:avLst/>
          </a:prstGeom>
          <a:solidFill>
            <a:srgbClr val="53585F"/>
          </a:solidFill>
          <a:ln w="0">
            <a:solidFill>
              <a:srgbClr val="000000">
                <a:alpha val="0"/>
              </a:srgbClr>
            </a:solidFill>
            <a:prstDash val="solid"/>
          </a:ln>
        </p:spPr>
        <p:txBody>
          <a:bodyPr/>
          <a:lstStyle/>
          <a:p>
            <a:endParaRPr/>
          </a:p>
        </p:txBody>
      </p:sp>
      <p:sp>
        <p:nvSpPr>
          <p:cNvPr id="16" name="firmware-border-bottom">
            <a:extLst>
              <a:ext uri="{FF2B5EF4-FFF2-40B4-BE49-F238E27FC236}">
                <a16:creationId xmlns:a16="http://schemas.microsoft.com/office/drawing/2014/main" id="{94F8553B-C43A-4EFA-B086-9F4503FBE3C5}"/>
              </a:ext>
            </a:extLst>
          </p:cNvPr>
          <p:cNvSpPr>
            <a:spLocks noGrp="1"/>
          </p:cNvSpPr>
          <p:nvPr/>
        </p:nvSpPr>
        <p:spPr>
          <a:xfrm>
            <a:off x="2143125" y="8867775"/>
            <a:ext cx="20097750" cy="38100"/>
          </a:xfrm>
          <a:prstGeom prst="rect">
            <a:avLst/>
          </a:prstGeom>
          <a:solidFill>
            <a:srgbClr val="53585F"/>
          </a:solidFill>
          <a:ln w="0">
            <a:solidFill>
              <a:srgbClr val="000000">
                <a:alpha val="0"/>
              </a:srgbClr>
            </a:solidFill>
            <a:prstDash val="solid"/>
          </a:ln>
        </p:spPr>
        <p:txBody>
          <a:bodyPr/>
          <a:lstStyle/>
          <a:p>
            <a:endParaRPr/>
          </a:p>
        </p:txBody>
      </p:sp>
      <p:sp>
        <p:nvSpPr>
          <p:cNvPr id="17" name="firmware-border-left">
            <a:extLst>
              <a:ext uri="{FF2B5EF4-FFF2-40B4-BE49-F238E27FC236}">
                <a16:creationId xmlns:a16="http://schemas.microsoft.com/office/drawing/2014/main" id="{1117CB3D-4588-43BD-9BFA-8B55BBDF00E4}"/>
              </a:ext>
            </a:extLst>
          </p:cNvPr>
          <p:cNvSpPr>
            <a:spLocks noGrp="1"/>
          </p:cNvSpPr>
          <p:nvPr/>
        </p:nvSpPr>
        <p:spPr>
          <a:xfrm>
            <a:off x="2143125" y="7381875"/>
            <a:ext cx="38100" cy="1524000"/>
          </a:xfrm>
          <a:prstGeom prst="rect">
            <a:avLst/>
          </a:prstGeom>
          <a:solidFill>
            <a:srgbClr val="53585F"/>
          </a:solidFill>
          <a:ln w="0">
            <a:solidFill>
              <a:srgbClr val="000000">
                <a:alpha val="0"/>
              </a:srgbClr>
            </a:solidFill>
            <a:prstDash val="solid"/>
          </a:ln>
        </p:spPr>
        <p:txBody>
          <a:bodyPr/>
          <a:lstStyle/>
          <a:p>
            <a:endParaRPr/>
          </a:p>
        </p:txBody>
      </p:sp>
      <p:sp>
        <p:nvSpPr>
          <p:cNvPr id="18" name="firmware-border-right">
            <a:extLst>
              <a:ext uri="{FF2B5EF4-FFF2-40B4-BE49-F238E27FC236}">
                <a16:creationId xmlns:a16="http://schemas.microsoft.com/office/drawing/2014/main" id="{1AF0D5F3-5FD0-4A29-B467-9941DA1226D4}"/>
              </a:ext>
            </a:extLst>
          </p:cNvPr>
          <p:cNvSpPr>
            <a:spLocks noGrp="1"/>
          </p:cNvSpPr>
          <p:nvPr/>
        </p:nvSpPr>
        <p:spPr>
          <a:xfrm>
            <a:off x="22202775" y="7381875"/>
            <a:ext cx="38100" cy="1524000"/>
          </a:xfrm>
          <a:prstGeom prst="rect">
            <a:avLst/>
          </a:prstGeom>
          <a:solidFill>
            <a:srgbClr val="53585F"/>
          </a:solidFill>
          <a:ln w="0">
            <a:solidFill>
              <a:srgbClr val="000000">
                <a:alpha val="0"/>
              </a:srgbClr>
            </a:solidFill>
            <a:prstDash val="solid"/>
          </a:ln>
        </p:spPr>
        <p:txBody>
          <a:bodyPr/>
          <a:lstStyle/>
          <a:p>
            <a:endParaRPr/>
          </a:p>
        </p:txBody>
      </p:sp>
      <p:sp>
        <p:nvSpPr>
          <p:cNvPr id="19" name="firmware-divider-1">
            <a:extLst>
              <a:ext uri="{FF2B5EF4-FFF2-40B4-BE49-F238E27FC236}">
                <a16:creationId xmlns:a16="http://schemas.microsoft.com/office/drawing/2014/main" id="{562921C6-262E-418D-B6DC-FE73AE1B1C65}"/>
              </a:ext>
            </a:extLst>
          </p:cNvPr>
          <p:cNvSpPr>
            <a:spLocks noGrp="1"/>
          </p:cNvSpPr>
          <p:nvPr/>
        </p:nvSpPr>
        <p:spPr>
          <a:xfrm>
            <a:off x="4000500" y="7381875"/>
            <a:ext cx="28575" cy="1524000"/>
          </a:xfrm>
          <a:prstGeom prst="rect">
            <a:avLst/>
          </a:prstGeom>
          <a:solidFill>
            <a:srgbClr val="B7BBBF"/>
          </a:solidFill>
          <a:ln w="0">
            <a:solidFill>
              <a:srgbClr val="000000">
                <a:alpha val="0"/>
              </a:srgbClr>
            </a:solidFill>
            <a:prstDash val="solid"/>
          </a:ln>
        </p:spPr>
        <p:txBody>
          <a:bodyPr/>
          <a:lstStyle/>
          <a:p>
            <a:endParaRPr/>
          </a:p>
        </p:txBody>
      </p:sp>
      <p:sp>
        <p:nvSpPr>
          <p:cNvPr id="20" name="firmware-divider-2">
            <a:extLst>
              <a:ext uri="{FF2B5EF4-FFF2-40B4-BE49-F238E27FC236}">
                <a16:creationId xmlns:a16="http://schemas.microsoft.com/office/drawing/2014/main" id="{5C875C56-EDC4-44EE-9F0F-439F50275608}"/>
              </a:ext>
            </a:extLst>
          </p:cNvPr>
          <p:cNvSpPr>
            <a:spLocks noGrp="1"/>
          </p:cNvSpPr>
          <p:nvPr/>
        </p:nvSpPr>
        <p:spPr>
          <a:xfrm>
            <a:off x="6858000" y="7381875"/>
            <a:ext cx="28575" cy="1524000"/>
          </a:xfrm>
          <a:prstGeom prst="rect">
            <a:avLst/>
          </a:prstGeom>
          <a:solidFill>
            <a:srgbClr val="B7BBBF"/>
          </a:solidFill>
          <a:ln w="0">
            <a:solidFill>
              <a:srgbClr val="000000">
                <a:alpha val="0"/>
              </a:srgbClr>
            </a:solidFill>
            <a:prstDash val="solid"/>
          </a:ln>
        </p:spPr>
        <p:txBody>
          <a:bodyPr/>
          <a:lstStyle/>
          <a:p>
            <a:endParaRPr/>
          </a:p>
        </p:txBody>
      </p:sp>
      <p:sp>
        <p:nvSpPr>
          <p:cNvPr id="21" name="firmware-divider-3">
            <a:extLst>
              <a:ext uri="{FF2B5EF4-FFF2-40B4-BE49-F238E27FC236}">
                <a16:creationId xmlns:a16="http://schemas.microsoft.com/office/drawing/2014/main" id="{E8F790BA-8336-46C7-96C4-DE891E95DFA3}"/>
              </a:ext>
            </a:extLst>
          </p:cNvPr>
          <p:cNvSpPr>
            <a:spLocks noGrp="1"/>
          </p:cNvSpPr>
          <p:nvPr/>
        </p:nvSpPr>
        <p:spPr>
          <a:xfrm>
            <a:off x="9715500" y="7381875"/>
            <a:ext cx="28575" cy="1524000"/>
          </a:xfrm>
          <a:prstGeom prst="rect">
            <a:avLst/>
          </a:prstGeom>
          <a:solidFill>
            <a:srgbClr val="B7BBBF"/>
          </a:solidFill>
          <a:ln w="0">
            <a:solidFill>
              <a:srgbClr val="000000">
                <a:alpha val="0"/>
              </a:srgbClr>
            </a:solidFill>
            <a:prstDash val="solid"/>
          </a:ln>
        </p:spPr>
        <p:txBody>
          <a:bodyPr/>
          <a:lstStyle/>
          <a:p>
            <a:endParaRPr/>
          </a:p>
        </p:txBody>
      </p:sp>
      <p:sp>
        <p:nvSpPr>
          <p:cNvPr id="22" name="firmware-divider-4">
            <a:extLst>
              <a:ext uri="{FF2B5EF4-FFF2-40B4-BE49-F238E27FC236}">
                <a16:creationId xmlns:a16="http://schemas.microsoft.com/office/drawing/2014/main" id="{5F7F2741-9424-4382-B4B5-FFE0DCD194D9}"/>
              </a:ext>
            </a:extLst>
          </p:cNvPr>
          <p:cNvSpPr>
            <a:spLocks noGrp="1"/>
          </p:cNvSpPr>
          <p:nvPr/>
        </p:nvSpPr>
        <p:spPr>
          <a:xfrm>
            <a:off x="12573000" y="7381875"/>
            <a:ext cx="28575" cy="1524000"/>
          </a:xfrm>
          <a:prstGeom prst="rect">
            <a:avLst/>
          </a:prstGeom>
          <a:solidFill>
            <a:srgbClr val="B7BBBF"/>
          </a:solidFill>
          <a:ln w="0">
            <a:solidFill>
              <a:srgbClr val="000000">
                <a:alpha val="0"/>
              </a:srgbClr>
            </a:solidFill>
            <a:prstDash val="solid"/>
          </a:ln>
        </p:spPr>
        <p:txBody>
          <a:bodyPr/>
          <a:lstStyle/>
          <a:p>
            <a:endParaRPr/>
          </a:p>
        </p:txBody>
      </p:sp>
      <p:sp>
        <p:nvSpPr>
          <p:cNvPr id="23" name="firmware-divider-5">
            <a:extLst>
              <a:ext uri="{FF2B5EF4-FFF2-40B4-BE49-F238E27FC236}">
                <a16:creationId xmlns:a16="http://schemas.microsoft.com/office/drawing/2014/main" id="{7BBE8B64-DCA2-4138-85C5-CC54292E185B}"/>
              </a:ext>
            </a:extLst>
          </p:cNvPr>
          <p:cNvSpPr>
            <a:spLocks noGrp="1"/>
          </p:cNvSpPr>
          <p:nvPr/>
        </p:nvSpPr>
        <p:spPr>
          <a:xfrm>
            <a:off x="15430500" y="7381875"/>
            <a:ext cx="28575" cy="1524000"/>
          </a:xfrm>
          <a:prstGeom prst="rect">
            <a:avLst/>
          </a:prstGeom>
          <a:solidFill>
            <a:srgbClr val="B7BBBF"/>
          </a:solidFill>
          <a:ln w="0">
            <a:solidFill>
              <a:srgbClr val="000000">
                <a:alpha val="0"/>
              </a:srgbClr>
            </a:solidFill>
            <a:prstDash val="solid"/>
          </a:ln>
        </p:spPr>
        <p:txBody>
          <a:bodyPr/>
          <a:lstStyle/>
          <a:p>
            <a:endParaRPr/>
          </a:p>
        </p:txBody>
      </p:sp>
      <p:sp>
        <p:nvSpPr>
          <p:cNvPr id="24" name="firmware-divider-6">
            <a:extLst>
              <a:ext uri="{FF2B5EF4-FFF2-40B4-BE49-F238E27FC236}">
                <a16:creationId xmlns:a16="http://schemas.microsoft.com/office/drawing/2014/main" id="{01F41790-7361-4E4A-AADD-75ADF1B9A175}"/>
              </a:ext>
            </a:extLst>
          </p:cNvPr>
          <p:cNvSpPr>
            <a:spLocks noGrp="1"/>
          </p:cNvSpPr>
          <p:nvPr/>
        </p:nvSpPr>
        <p:spPr>
          <a:xfrm>
            <a:off x="18288000" y="7381875"/>
            <a:ext cx="28575" cy="1524000"/>
          </a:xfrm>
          <a:prstGeom prst="rect">
            <a:avLst/>
          </a:prstGeom>
          <a:solidFill>
            <a:srgbClr val="B7BBBF"/>
          </a:solidFill>
          <a:ln w="0">
            <a:solidFill>
              <a:srgbClr val="000000">
                <a:alpha val="0"/>
              </a:srgbClr>
            </a:solidFill>
            <a:prstDash val="solid"/>
          </a:ln>
        </p:spPr>
        <p:txBody>
          <a:bodyPr/>
          <a:lstStyle/>
          <a:p>
            <a:endParaRPr/>
          </a:p>
        </p:txBody>
      </p:sp>
      <p:sp>
        <p:nvSpPr>
          <p:cNvPr id="25" name="jump-cell-fill-1">
            <a:extLst>
              <a:ext uri="{FF2B5EF4-FFF2-40B4-BE49-F238E27FC236}">
                <a16:creationId xmlns:a16="http://schemas.microsoft.com/office/drawing/2014/main" id="{16F3EE6C-2196-465E-91B2-DF0FEED78C3C}"/>
              </a:ext>
            </a:extLst>
          </p:cNvPr>
          <p:cNvSpPr>
            <a:spLocks noGrp="1"/>
          </p:cNvSpPr>
          <p:nvPr/>
        </p:nvSpPr>
        <p:spPr>
          <a:xfrm>
            <a:off x="6858000" y="7381875"/>
            <a:ext cx="2857500" cy="381000"/>
          </a:xfrm>
          <a:prstGeom prst="rect">
            <a:avLst/>
          </a:prstGeom>
          <a:solidFill>
            <a:srgbClr val="076C18"/>
          </a:solidFill>
          <a:ln w="0">
            <a:solidFill>
              <a:srgbClr val="000000">
                <a:alpha val="0"/>
              </a:srgbClr>
            </a:solidFill>
            <a:prstDash val="solid"/>
          </a:ln>
        </p:spPr>
        <p:txBody>
          <a:bodyPr/>
          <a:lstStyle/>
          <a:p>
            <a:endParaRPr/>
          </a:p>
        </p:txBody>
      </p:sp>
      <p:sp>
        <p:nvSpPr>
          <p:cNvPr id="26" name="jump-cell-fill-2">
            <a:extLst>
              <a:ext uri="{FF2B5EF4-FFF2-40B4-BE49-F238E27FC236}">
                <a16:creationId xmlns:a16="http://schemas.microsoft.com/office/drawing/2014/main" id="{B413F985-00CC-453B-A12E-AAEFC33FC0F3}"/>
              </a:ext>
            </a:extLst>
          </p:cNvPr>
          <p:cNvSpPr>
            <a:spLocks noGrp="1"/>
          </p:cNvSpPr>
          <p:nvPr/>
        </p:nvSpPr>
        <p:spPr>
          <a:xfrm>
            <a:off x="6858000" y="7762875"/>
            <a:ext cx="2857500" cy="381000"/>
          </a:xfrm>
          <a:prstGeom prst="rect">
            <a:avLst/>
          </a:prstGeom>
          <a:solidFill>
            <a:srgbClr val="076C18"/>
          </a:solidFill>
          <a:ln w="0">
            <a:solidFill>
              <a:srgbClr val="000000">
                <a:alpha val="0"/>
              </a:srgbClr>
            </a:solidFill>
            <a:prstDash val="solid"/>
          </a:ln>
        </p:spPr>
        <p:txBody>
          <a:bodyPr/>
          <a:lstStyle/>
          <a:p>
            <a:endParaRPr/>
          </a:p>
        </p:txBody>
      </p:sp>
      <p:sp>
        <p:nvSpPr>
          <p:cNvPr id="27" name="jump-cell-fill-3">
            <a:extLst>
              <a:ext uri="{FF2B5EF4-FFF2-40B4-BE49-F238E27FC236}">
                <a16:creationId xmlns:a16="http://schemas.microsoft.com/office/drawing/2014/main" id="{A3B63355-7F7E-4A99-8434-EC3D0B346886}"/>
              </a:ext>
            </a:extLst>
          </p:cNvPr>
          <p:cNvSpPr>
            <a:spLocks noGrp="1"/>
          </p:cNvSpPr>
          <p:nvPr/>
        </p:nvSpPr>
        <p:spPr>
          <a:xfrm>
            <a:off x="6858000" y="8143875"/>
            <a:ext cx="2857500" cy="381000"/>
          </a:xfrm>
          <a:prstGeom prst="rect">
            <a:avLst/>
          </a:prstGeom>
          <a:solidFill>
            <a:srgbClr val="076C18"/>
          </a:solidFill>
          <a:ln w="0">
            <a:solidFill>
              <a:srgbClr val="000000">
                <a:alpha val="0"/>
              </a:srgbClr>
            </a:solidFill>
            <a:prstDash val="solid"/>
          </a:ln>
        </p:spPr>
        <p:txBody>
          <a:bodyPr/>
          <a:lstStyle/>
          <a:p>
            <a:endParaRPr/>
          </a:p>
        </p:txBody>
      </p:sp>
      <p:sp>
        <p:nvSpPr>
          <p:cNvPr id="28" name="jump-cell-fill-4">
            <a:extLst>
              <a:ext uri="{FF2B5EF4-FFF2-40B4-BE49-F238E27FC236}">
                <a16:creationId xmlns:a16="http://schemas.microsoft.com/office/drawing/2014/main" id="{C4EF9FAD-D8D4-44E8-BB87-D5E96C9CDEBC}"/>
              </a:ext>
            </a:extLst>
          </p:cNvPr>
          <p:cNvSpPr>
            <a:spLocks noGrp="1"/>
          </p:cNvSpPr>
          <p:nvPr/>
        </p:nvSpPr>
        <p:spPr>
          <a:xfrm>
            <a:off x="6858000" y="8524875"/>
            <a:ext cx="2857500" cy="381000"/>
          </a:xfrm>
          <a:prstGeom prst="rect">
            <a:avLst/>
          </a:prstGeom>
          <a:solidFill>
            <a:srgbClr val="076C18"/>
          </a:solidFill>
          <a:ln w="0">
            <a:solidFill>
              <a:srgbClr val="000000">
                <a:alpha val="0"/>
              </a:srgbClr>
            </a:solidFill>
            <a:prstDash val="solid"/>
          </a:ln>
        </p:spPr>
        <p:txBody>
          <a:bodyPr/>
          <a:lstStyle/>
          <a:p>
            <a:endParaRPr/>
          </a:p>
        </p:txBody>
      </p:sp>
      <p:sp>
        <p:nvSpPr>
          <p:cNvPr id="29" name="jump-cell">
            <a:extLst>
              <a:ext uri="{FF2B5EF4-FFF2-40B4-BE49-F238E27FC236}">
                <a16:creationId xmlns:a16="http://schemas.microsoft.com/office/drawing/2014/main" id="{136AB85E-DEFC-444F-9319-A2A4C6A93409}"/>
              </a:ext>
            </a:extLst>
          </p:cNvPr>
          <p:cNvSpPr>
            <a:spLocks noGrp="1"/>
          </p:cNvSpPr>
          <p:nvPr/>
        </p:nvSpPr>
        <p:spPr>
          <a:xfrm>
            <a:off x="8096250" y="7334250"/>
            <a:ext cx="381000" cy="381000"/>
          </a:xfrm>
          <a:prstGeom prst="ellipse">
            <a:avLst/>
          </a:prstGeom>
          <a:solidFill>
            <a:srgbClr val="000000">
              <a:alpha val="0"/>
            </a:srgbClr>
          </a:solidFill>
          <a:ln w="0">
            <a:solidFill>
              <a:srgbClr val="000000">
                <a:alpha val="0"/>
              </a:srgbClr>
            </a:solidFill>
            <a:prstDash val="solid"/>
          </a:ln>
        </p:spPr>
        <p:txBody>
          <a:bodyPr/>
          <a:lstStyle/>
          <a:p>
            <a:endParaRPr/>
          </a:p>
        </p:txBody>
      </p:sp>
      <p:sp>
        <p:nvSpPr>
          <p:cNvPr id="30" name="return-cell">
            <a:extLst>
              <a:ext uri="{FF2B5EF4-FFF2-40B4-BE49-F238E27FC236}">
                <a16:creationId xmlns:a16="http://schemas.microsoft.com/office/drawing/2014/main" id="{4BB57017-1A43-4927-9AB2-01408015B546}"/>
              </a:ext>
            </a:extLst>
          </p:cNvPr>
          <p:cNvSpPr>
            <a:spLocks noGrp="1"/>
          </p:cNvSpPr>
          <p:nvPr/>
        </p:nvSpPr>
        <p:spPr>
          <a:xfrm>
            <a:off x="10953750" y="7334250"/>
            <a:ext cx="381000" cy="381000"/>
          </a:xfrm>
          <a:prstGeom prst="ellipse">
            <a:avLst/>
          </a:prstGeom>
          <a:solidFill>
            <a:srgbClr val="000000">
              <a:alpha val="0"/>
            </a:srgbClr>
          </a:solidFill>
          <a:ln w="0">
            <a:solidFill>
              <a:srgbClr val="000000">
                <a:alpha val="0"/>
              </a:srgbClr>
            </a:solidFill>
            <a:prstDash val="solid"/>
          </a:ln>
        </p:spPr>
        <p:txBody>
          <a:bodyPr/>
          <a:lstStyle/>
          <a:p>
            <a:endParaRPr/>
          </a:p>
        </p:txBody>
      </p:sp>
      <p:sp>
        <p:nvSpPr>
          <p:cNvPr id="31" name="firmware-cell-225">
            <a:extLst>
              <a:ext uri="{FF2B5EF4-FFF2-40B4-BE49-F238E27FC236}">
                <a16:creationId xmlns:a16="http://schemas.microsoft.com/office/drawing/2014/main" id="{D72B90A1-FDCC-4DEB-8AC5-F88BF8149E43}"/>
              </a:ext>
            </a:extLst>
          </p:cNvPr>
          <p:cNvSpPr>
            <a:spLocks noGrp="1"/>
          </p:cNvSpPr>
          <p:nvPr/>
        </p:nvSpPr>
        <p:spPr>
          <a:xfrm>
            <a:off x="2143125" y="7381875"/>
            <a:ext cx="1857375" cy="1524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850" b="1">
                <a:solidFill>
                  <a:srgbClr val="53585F"/>
                </a:solidFill>
                <a:latin typeface="Arial"/>
                <a:ea typeface="Arial"/>
                <a:cs typeface="Arial"/>
              </a:defRPr>
            </a:pPr>
            <a:r>
              <a:rPr sz="2850" b="1">
                <a:solidFill>
                  <a:srgbClr val="53585F"/>
                </a:solidFill>
                <a:latin typeface="Arial"/>
                <a:ea typeface="Arial"/>
                <a:cs typeface="Arial"/>
              </a:rPr>
              <a:t>…</a:t>
            </a:r>
          </a:p>
        </p:txBody>
      </p:sp>
      <p:sp>
        <p:nvSpPr>
          <p:cNvPr id="32" name="firmware-cell-420">
            <a:extLst>
              <a:ext uri="{FF2B5EF4-FFF2-40B4-BE49-F238E27FC236}">
                <a16:creationId xmlns:a16="http://schemas.microsoft.com/office/drawing/2014/main" id="{0819D96C-37BF-4A72-8E8A-9C7486D244F1}"/>
              </a:ext>
            </a:extLst>
          </p:cNvPr>
          <p:cNvSpPr>
            <a:spLocks noGrp="1"/>
          </p:cNvSpPr>
          <p:nvPr/>
        </p:nvSpPr>
        <p:spPr>
          <a:xfrm>
            <a:off x="4000500" y="7381875"/>
            <a:ext cx="2857500" cy="1524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850" b="1">
                <a:solidFill>
                  <a:srgbClr val="202124"/>
                </a:solidFill>
                <a:latin typeface="Arial"/>
                <a:ea typeface="Arial"/>
                <a:cs typeface="Arial"/>
              </a:defRPr>
            </a:pPr>
            <a:r>
              <a:rPr sz="2850" b="1">
                <a:solidFill>
                  <a:srgbClr val="202124"/>
                </a:solidFill>
                <a:latin typeface="Arial"/>
                <a:ea typeface="Arial"/>
                <a:cs typeface="Arial"/>
              </a:rPr>
              <a:t>A</a:t>
            </a:r>
          </a:p>
        </p:txBody>
      </p:sp>
      <p:sp>
        <p:nvSpPr>
          <p:cNvPr id="33" name="firmware-cell-720">
            <a:extLst>
              <a:ext uri="{FF2B5EF4-FFF2-40B4-BE49-F238E27FC236}">
                <a16:creationId xmlns:a16="http://schemas.microsoft.com/office/drawing/2014/main" id="{E03C2B3A-66AA-4C5F-AFB8-2CC09A214B25}"/>
              </a:ext>
            </a:extLst>
          </p:cNvPr>
          <p:cNvSpPr>
            <a:spLocks noGrp="1"/>
          </p:cNvSpPr>
          <p:nvPr/>
        </p:nvSpPr>
        <p:spPr>
          <a:xfrm>
            <a:off x="6858000" y="7381875"/>
            <a:ext cx="2857500" cy="1524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3150" b="1">
                <a:solidFill>
                  <a:srgbClr val="FFFFFF"/>
                </a:solidFill>
                <a:latin typeface="Arial"/>
                <a:ea typeface="Arial"/>
                <a:cs typeface="Arial"/>
              </a:defRPr>
            </a:pPr>
            <a:r>
              <a:rPr sz="3150" b="1" dirty="0">
                <a:solidFill>
                  <a:srgbClr val="FFFFFF"/>
                </a:solidFill>
                <a:latin typeface="Arial"/>
                <a:ea typeface="Arial"/>
                <a:cs typeface="Arial"/>
              </a:rPr>
              <a:t>JUMP</a:t>
            </a:r>
          </a:p>
        </p:txBody>
      </p:sp>
      <p:sp>
        <p:nvSpPr>
          <p:cNvPr id="34" name="firmware-cell-1020">
            <a:extLst>
              <a:ext uri="{FF2B5EF4-FFF2-40B4-BE49-F238E27FC236}">
                <a16:creationId xmlns:a16="http://schemas.microsoft.com/office/drawing/2014/main" id="{007844AC-FDBF-4F4E-85CF-08306DAF87E1}"/>
              </a:ext>
            </a:extLst>
          </p:cNvPr>
          <p:cNvSpPr>
            <a:spLocks noGrp="1"/>
          </p:cNvSpPr>
          <p:nvPr/>
        </p:nvSpPr>
        <p:spPr>
          <a:xfrm>
            <a:off x="9715500" y="7381875"/>
            <a:ext cx="2857500" cy="1524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850" b="1">
                <a:solidFill>
                  <a:srgbClr val="202124"/>
                </a:solidFill>
                <a:latin typeface="Arial"/>
                <a:ea typeface="Arial"/>
                <a:cs typeface="Arial"/>
              </a:defRPr>
            </a:pPr>
            <a:r>
              <a:rPr sz="2850" b="1">
                <a:solidFill>
                  <a:srgbClr val="202124"/>
                </a:solidFill>
                <a:latin typeface="Arial"/>
                <a:ea typeface="Arial"/>
                <a:cs typeface="Arial"/>
              </a:rPr>
              <a:t>D</a:t>
            </a:r>
          </a:p>
        </p:txBody>
      </p:sp>
      <p:sp>
        <p:nvSpPr>
          <p:cNvPr id="35" name="firmware-cell-1320">
            <a:extLst>
              <a:ext uri="{FF2B5EF4-FFF2-40B4-BE49-F238E27FC236}">
                <a16:creationId xmlns:a16="http://schemas.microsoft.com/office/drawing/2014/main" id="{1D64E0E4-C4BD-4519-AA57-D247902646D2}"/>
              </a:ext>
            </a:extLst>
          </p:cNvPr>
          <p:cNvSpPr>
            <a:spLocks noGrp="1"/>
          </p:cNvSpPr>
          <p:nvPr/>
        </p:nvSpPr>
        <p:spPr>
          <a:xfrm>
            <a:off x="12573000" y="7381875"/>
            <a:ext cx="2857500" cy="1524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850" b="1">
                <a:solidFill>
                  <a:srgbClr val="202124"/>
                </a:solidFill>
                <a:latin typeface="Arial"/>
                <a:ea typeface="Arial"/>
                <a:cs typeface="Arial"/>
              </a:defRPr>
            </a:pPr>
            <a:r>
              <a:rPr sz="2850" b="1">
                <a:solidFill>
                  <a:srgbClr val="202124"/>
                </a:solidFill>
                <a:latin typeface="Arial"/>
                <a:ea typeface="Arial"/>
                <a:cs typeface="Arial"/>
              </a:rPr>
              <a:t>E</a:t>
            </a:r>
          </a:p>
        </p:txBody>
      </p:sp>
      <p:sp>
        <p:nvSpPr>
          <p:cNvPr id="36" name="firmware-cell-1620">
            <a:extLst>
              <a:ext uri="{FF2B5EF4-FFF2-40B4-BE49-F238E27FC236}">
                <a16:creationId xmlns:a16="http://schemas.microsoft.com/office/drawing/2014/main" id="{E9FA52AC-8F7D-4A8E-A333-4C798548D086}"/>
              </a:ext>
            </a:extLst>
          </p:cNvPr>
          <p:cNvSpPr>
            <a:spLocks noGrp="1"/>
          </p:cNvSpPr>
          <p:nvPr/>
        </p:nvSpPr>
        <p:spPr>
          <a:xfrm>
            <a:off x="15430500" y="7381875"/>
            <a:ext cx="2857500" cy="1524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850" b="1">
                <a:solidFill>
                  <a:srgbClr val="202124"/>
                </a:solidFill>
                <a:latin typeface="Arial"/>
                <a:ea typeface="Arial"/>
                <a:cs typeface="Arial"/>
              </a:defRPr>
            </a:pPr>
            <a:r>
              <a:rPr sz="2850" b="1">
                <a:solidFill>
                  <a:srgbClr val="202124"/>
                </a:solidFill>
                <a:latin typeface="Arial"/>
                <a:ea typeface="Arial"/>
                <a:cs typeface="Arial"/>
              </a:rPr>
              <a:t>F</a:t>
            </a:r>
          </a:p>
        </p:txBody>
      </p:sp>
      <p:sp>
        <p:nvSpPr>
          <p:cNvPr id="37" name="firmware-cell-1920">
            <a:extLst>
              <a:ext uri="{FF2B5EF4-FFF2-40B4-BE49-F238E27FC236}">
                <a16:creationId xmlns:a16="http://schemas.microsoft.com/office/drawing/2014/main" id="{7C375546-13D1-40A1-95B4-5A5243C2CE9D}"/>
              </a:ext>
            </a:extLst>
          </p:cNvPr>
          <p:cNvSpPr>
            <a:spLocks noGrp="1"/>
          </p:cNvSpPr>
          <p:nvPr/>
        </p:nvSpPr>
        <p:spPr>
          <a:xfrm>
            <a:off x="18288000" y="7381875"/>
            <a:ext cx="3952875" cy="1524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850" b="1">
                <a:solidFill>
                  <a:srgbClr val="53585F"/>
                </a:solidFill>
                <a:latin typeface="Arial"/>
                <a:ea typeface="Arial"/>
                <a:cs typeface="Arial"/>
              </a:defRPr>
            </a:pPr>
            <a:r>
              <a:rPr sz="2850" b="1">
                <a:solidFill>
                  <a:srgbClr val="53585F"/>
                </a:solidFill>
                <a:latin typeface="Arial"/>
                <a:ea typeface="Arial"/>
                <a:cs typeface="Arial"/>
              </a:rPr>
              <a:t>…</a:t>
            </a:r>
          </a:p>
        </p:txBody>
      </p:sp>
      <p:sp>
        <p:nvSpPr>
          <p:cNvPr id="38" name="patch-entry-anchor">
            <a:extLst>
              <a:ext uri="{FF2B5EF4-FFF2-40B4-BE49-F238E27FC236}">
                <a16:creationId xmlns:a16="http://schemas.microsoft.com/office/drawing/2014/main" id="{6981CA23-32EB-4DC5-99DA-545E3FE5A67E}"/>
              </a:ext>
            </a:extLst>
          </p:cNvPr>
          <p:cNvSpPr>
            <a:spLocks noGrp="1"/>
          </p:cNvSpPr>
          <p:nvPr/>
        </p:nvSpPr>
        <p:spPr>
          <a:xfrm>
            <a:off x="8096250" y="5715000"/>
            <a:ext cx="571500" cy="571500"/>
          </a:xfrm>
          <a:prstGeom prst="ellipse">
            <a:avLst/>
          </a:prstGeom>
          <a:solidFill>
            <a:srgbClr val="076C18"/>
          </a:solidFill>
          <a:ln w="28575">
            <a:solidFill>
              <a:srgbClr val="FFFFFF"/>
            </a:solidFill>
            <a:prstDash val="solid"/>
          </a:ln>
        </p:spPr>
        <p:txBody>
          <a:bodyPr/>
          <a:lstStyle/>
          <a:p>
            <a:endParaRPr/>
          </a:p>
        </p:txBody>
      </p:sp>
      <p:sp>
        <p:nvSpPr>
          <p:cNvPr id="39" name="patch-return-anchor">
            <a:extLst>
              <a:ext uri="{FF2B5EF4-FFF2-40B4-BE49-F238E27FC236}">
                <a16:creationId xmlns:a16="http://schemas.microsoft.com/office/drawing/2014/main" id="{E763A5CB-0259-4364-BDDE-B6C4D7134B7C}"/>
              </a:ext>
            </a:extLst>
          </p:cNvPr>
          <p:cNvSpPr>
            <a:spLocks noGrp="1"/>
          </p:cNvSpPr>
          <p:nvPr/>
        </p:nvSpPr>
        <p:spPr>
          <a:xfrm>
            <a:off x="16859250" y="5715000"/>
            <a:ext cx="571500" cy="571500"/>
          </a:xfrm>
          <a:prstGeom prst="ellipse">
            <a:avLst/>
          </a:prstGeom>
          <a:solidFill>
            <a:srgbClr val="076C18"/>
          </a:solidFill>
          <a:ln w="28575">
            <a:solidFill>
              <a:srgbClr val="FFFFFF"/>
            </a:solidFill>
            <a:prstDash val="solid"/>
          </a:ln>
        </p:spPr>
        <p:txBody>
          <a:bodyPr/>
          <a:lstStyle/>
          <a:p>
            <a:endParaRPr/>
          </a:p>
        </p:txBody>
      </p:sp>
      <p:cxnSp>
        <p:nvCxnSpPr>
          <p:cNvPr id="162" name="Curved Connector 81"/>
          <p:cNvCxnSpPr>
            <a:stCxn id="29" idx="0"/>
            <a:endCxn id="38" idx="4"/>
          </p:cNvCxnSpPr>
          <p:nvPr/>
        </p:nvCxnSpPr>
        <p:spPr>
          <a:xfrm rot="5400000">
            <a:off x="7810500" y="6762750"/>
            <a:ext cx="1047750" cy="95250"/>
          </a:xfrm>
          <a:prstGeom prst="curvedConnector3">
            <a:avLst>
              <a:gd name="adj1" fmla="val 50000"/>
            </a:avLst>
          </a:prstGeom>
          <a:ln w="66675">
            <a:solidFill>
              <a:srgbClr val="076C18"/>
            </a:solidFill>
            <a:prstDash val="solid"/>
            <a:tailEnd type="triangle" w="lg" len="lg"/>
          </a:ln>
        </p:spPr>
      </p:cxnSp>
      <p:cxnSp>
        <p:nvCxnSpPr>
          <p:cNvPr id="163" name="Curved Connector 82"/>
          <p:cNvCxnSpPr>
            <a:stCxn id="39" idx="4"/>
            <a:endCxn id="30" idx="0"/>
          </p:cNvCxnSpPr>
          <p:nvPr/>
        </p:nvCxnSpPr>
        <p:spPr>
          <a:xfrm rot="5400000">
            <a:off x="13620750" y="3810000"/>
            <a:ext cx="1047750" cy="6000750"/>
          </a:xfrm>
          <a:prstGeom prst="curvedConnector3">
            <a:avLst>
              <a:gd name="adj1" fmla="val 50000"/>
            </a:avLst>
          </a:prstGeom>
          <a:ln w="66675">
            <a:solidFill>
              <a:srgbClr val="076C18"/>
            </a:solidFill>
            <a:prstDash val="solid"/>
            <a:tailEnd type="triangle" w="lg" len="lg"/>
          </a:ln>
        </p:spPr>
      </p:cxnSp>
      <p:sp>
        <p:nvSpPr>
          <p:cNvPr id="42" name="jump-label">
            <a:extLst>
              <a:ext uri="{FF2B5EF4-FFF2-40B4-BE49-F238E27FC236}">
                <a16:creationId xmlns:a16="http://schemas.microsoft.com/office/drawing/2014/main" id="{F4FB2619-EAF3-4086-8F77-9AC7D348EAAF}"/>
              </a:ext>
            </a:extLst>
          </p:cNvPr>
          <p:cNvSpPr>
            <a:spLocks noGrp="1"/>
          </p:cNvSpPr>
          <p:nvPr/>
        </p:nvSpPr>
        <p:spPr>
          <a:xfrm>
            <a:off x="4476750" y="5572125"/>
            <a:ext cx="2857500" cy="66675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r">
              <a:buNone/>
              <a:defRPr sz="2250" b="1">
                <a:solidFill>
                  <a:srgbClr val="076C18"/>
                </a:solidFill>
                <a:latin typeface="Arial"/>
                <a:ea typeface="Arial"/>
                <a:cs typeface="Arial"/>
              </a:defRPr>
            </a:pPr>
            <a:r>
              <a:rPr sz="2250" b="1">
                <a:solidFill>
                  <a:srgbClr val="076C18"/>
                </a:solidFill>
                <a:latin typeface="Arial"/>
                <a:ea typeface="Arial"/>
                <a:cs typeface="Arial"/>
              </a:rPr>
              <a:t>JUMP OUT</a:t>
            </a:r>
          </a:p>
        </p:txBody>
      </p:sp>
      <p:sp>
        <p:nvSpPr>
          <p:cNvPr id="43" name="return-label">
            <a:extLst>
              <a:ext uri="{FF2B5EF4-FFF2-40B4-BE49-F238E27FC236}">
                <a16:creationId xmlns:a16="http://schemas.microsoft.com/office/drawing/2014/main" id="{B755EAE9-B8A9-42A0-B8D7-F8B4A8EE7D03}"/>
              </a:ext>
            </a:extLst>
          </p:cNvPr>
          <p:cNvSpPr>
            <a:spLocks noGrp="1"/>
          </p:cNvSpPr>
          <p:nvPr/>
        </p:nvSpPr>
        <p:spPr>
          <a:xfrm>
            <a:off x="17573625" y="5572125"/>
            <a:ext cx="2857500" cy="66675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l">
              <a:buNone/>
              <a:defRPr sz="2250" b="1">
                <a:solidFill>
                  <a:srgbClr val="076C18"/>
                </a:solidFill>
                <a:latin typeface="Arial"/>
                <a:ea typeface="Arial"/>
                <a:cs typeface="Arial"/>
              </a:defRPr>
            </a:pPr>
            <a:r>
              <a:rPr sz="2250" b="1">
                <a:solidFill>
                  <a:srgbClr val="076C18"/>
                </a:solidFill>
                <a:latin typeface="Arial"/>
                <a:ea typeface="Arial"/>
                <a:cs typeface="Arial"/>
              </a:rPr>
              <a:t>JUMP BACK</a:t>
            </a:r>
          </a:p>
        </p:txBody>
      </p:sp>
    </p:spTree>
    <p:extLst>
      <p:ext uri="{BB962C8B-B14F-4D97-AF65-F5344CB8AC3E}">
        <p14:creationId xmlns:p14="http://schemas.microsoft.com/office/powerpoint/2010/main" val="1349988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84A35D-9AD9-7032-F042-8965AD2D1F99}"/>
              </a:ext>
            </a:extLst>
          </p:cNvPr>
          <p:cNvSpPr>
            <a:spLocks noGrp="1"/>
          </p:cNvSpPr>
          <p:nvPr>
            <p:ph type="body" idx="11"/>
          </p:nvPr>
        </p:nvSpPr>
        <p:spPr>
          <a:xfrm>
            <a:off x="1981200" y="238125"/>
            <a:ext cx="17240250" cy="1857375"/>
          </a:xfrm>
        </p:spPr>
        <p:txBody>
          <a:bodyPr wrap="square" lIns="0" tIns="0" rIns="0" bIns="0" anchor="ctr">
            <a:normAutofit/>
          </a:bodyPr>
          <a:lstStyle/>
          <a:p>
            <a:pPr algn="l">
              <a:buNone/>
              <a:defRPr sz="4425" b="1">
                <a:solidFill>
                  <a:srgbClr val="202124"/>
                </a:solidFill>
                <a:latin typeface="Arial"/>
                <a:ea typeface="Arial"/>
                <a:cs typeface="Arial"/>
              </a:defRPr>
            </a:pPr>
            <a:r>
              <a:rPr sz="4425" b="1" dirty="0">
                <a:solidFill>
                  <a:srgbClr val="202124"/>
                </a:solidFill>
                <a:latin typeface="Arial"/>
                <a:ea typeface="Arial"/>
                <a:cs typeface="Arial"/>
              </a:rPr>
              <a:t>The patch must fit the ECM’s time, space, and state</a:t>
            </a:r>
          </a:p>
        </p:txBody>
      </p:sp>
      <p:sp>
        <p:nvSpPr>
          <p:cNvPr id="4" name="time-card">
            <a:extLst>
              <a:ext uri="{FF2B5EF4-FFF2-40B4-BE49-F238E27FC236}">
                <a16:creationId xmlns:a16="http://schemas.microsoft.com/office/drawing/2014/main" id="{3D448DFB-7BEE-4899-B210-7B059D46108A}"/>
              </a:ext>
            </a:extLst>
          </p:cNvPr>
          <p:cNvSpPr>
            <a:spLocks noGrp="1"/>
          </p:cNvSpPr>
          <p:nvPr/>
        </p:nvSpPr>
        <p:spPr>
          <a:xfrm>
            <a:off x="1428750" y="2571750"/>
            <a:ext cx="6762750" cy="7239000"/>
          </a:xfrm>
          <a:prstGeom prst="roundRect">
            <a:avLst>
              <a:gd name="adj" fmla="val 1690"/>
            </a:avLst>
          </a:prstGeom>
          <a:noFill/>
          <a:ln w="28575">
            <a:solidFill>
              <a:srgbClr val="08751A"/>
            </a:solidFill>
            <a:prstDash val="solid"/>
          </a:ln>
        </p:spPr>
        <p:txBody>
          <a:bodyPr wrap="square" lIns="152400" tIns="114300" rIns="152400" bIns="114300" anchor="ctr">
            <a:normAutofit/>
          </a:bodyPr>
          <a:lstStyle/>
          <a:p>
            <a:endParaRPr/>
          </a:p>
        </p:txBody>
      </p:sp>
      <p:sp>
        <p:nvSpPr>
          <p:cNvPr id="5" name="time-heading">
            <a:extLst>
              <a:ext uri="{FF2B5EF4-FFF2-40B4-BE49-F238E27FC236}">
                <a16:creationId xmlns:a16="http://schemas.microsoft.com/office/drawing/2014/main" id="{86023615-532F-4748-8A39-8C9B93A7A88E}"/>
              </a:ext>
            </a:extLst>
          </p:cNvPr>
          <p:cNvSpPr>
            <a:spLocks noGrp="1"/>
          </p:cNvSpPr>
          <p:nvPr/>
        </p:nvSpPr>
        <p:spPr>
          <a:xfrm>
            <a:off x="1857375" y="2952750"/>
            <a:ext cx="5905500" cy="619125"/>
          </a:xfrm>
          <a:prstGeom prst="rect">
            <a:avLst/>
          </a:prstGeom>
          <a:noFill/>
          <a:ln w="0">
            <a:noFill/>
            <a:prstDash val="solid"/>
          </a:ln>
        </p:spPr>
        <p:txBody>
          <a:bodyPr wrap="square" lIns="57150" tIns="38100" rIns="57150" bIns="38100" anchor="ctr">
            <a:normAutofit fontScale="95000" lnSpcReduction="10000"/>
          </a:bodyPr>
          <a:lstStyle/>
          <a:p>
            <a:pPr algn="l">
              <a:defRPr sz="3750" b="1">
                <a:solidFill>
                  <a:srgbClr val="08751A"/>
                </a:solidFill>
                <a:latin typeface="Arial"/>
                <a:ea typeface="Arial"/>
                <a:cs typeface="Arial"/>
              </a:defRPr>
            </a:pPr>
            <a:r>
              <a:rPr sz="3750" b="1">
                <a:solidFill>
                  <a:srgbClr val="08751A"/>
                </a:solidFill>
                <a:latin typeface="Arial"/>
                <a:ea typeface="Arial"/>
                <a:cs typeface="Arial"/>
              </a:rPr>
              <a:t>TIME</a:t>
            </a:r>
          </a:p>
        </p:txBody>
      </p:sp>
      <p:sp>
        <p:nvSpPr>
          <p:cNvPr id="6" name="time-question">
            <a:extLst>
              <a:ext uri="{FF2B5EF4-FFF2-40B4-BE49-F238E27FC236}">
                <a16:creationId xmlns:a16="http://schemas.microsoft.com/office/drawing/2014/main" id="{FCFD05A8-8ED3-47D4-B036-05B29AE7E977}"/>
              </a:ext>
            </a:extLst>
          </p:cNvPr>
          <p:cNvSpPr>
            <a:spLocks noGrp="1"/>
          </p:cNvSpPr>
          <p:nvPr/>
        </p:nvSpPr>
        <p:spPr>
          <a:xfrm>
            <a:off x="1857375" y="3571875"/>
            <a:ext cx="5905500" cy="619125"/>
          </a:xfrm>
          <a:prstGeom prst="rect">
            <a:avLst/>
          </a:prstGeom>
          <a:noFill/>
          <a:ln w="0">
            <a:noFill/>
            <a:prstDash val="solid"/>
          </a:ln>
        </p:spPr>
        <p:txBody>
          <a:bodyPr wrap="square" lIns="57150" tIns="38100" rIns="57150" bIns="38100" anchor="ctr">
            <a:normAutofit/>
          </a:bodyPr>
          <a:lstStyle/>
          <a:p>
            <a:pPr algn="l">
              <a:defRPr sz="2400" b="1">
                <a:solidFill>
                  <a:srgbClr val="202124"/>
                </a:solidFill>
                <a:latin typeface="Arial"/>
                <a:ea typeface="Arial"/>
                <a:cs typeface="Arial"/>
              </a:defRPr>
            </a:pPr>
            <a:r>
              <a:rPr sz="2400" b="1">
                <a:solidFill>
                  <a:srgbClr val="202124"/>
                </a:solidFill>
                <a:latin typeface="Arial"/>
                <a:ea typeface="Arial"/>
                <a:cs typeface="Arial"/>
              </a:rPr>
              <a:t>When can the patch run?</a:t>
            </a:r>
          </a:p>
        </p:txBody>
      </p:sp>
      <p:sp>
        <p:nvSpPr>
          <p:cNvPr id="7" name="time-rule">
            <a:extLst>
              <a:ext uri="{FF2B5EF4-FFF2-40B4-BE49-F238E27FC236}">
                <a16:creationId xmlns:a16="http://schemas.microsoft.com/office/drawing/2014/main" id="{C04165FF-766F-46A5-9AA1-7D5B9D87B195}"/>
              </a:ext>
            </a:extLst>
          </p:cNvPr>
          <p:cNvSpPr>
            <a:spLocks noGrp="1"/>
          </p:cNvSpPr>
          <p:nvPr/>
        </p:nvSpPr>
        <p:spPr>
          <a:xfrm>
            <a:off x="1857375" y="4333875"/>
            <a:ext cx="5905500" cy="38100"/>
          </a:xfrm>
          <a:prstGeom prst="rect">
            <a:avLst/>
          </a:prstGeom>
          <a:solidFill>
            <a:srgbClr val="D7DDD9"/>
          </a:solidFill>
          <a:ln w="0">
            <a:solidFill>
              <a:srgbClr val="D7DDD9"/>
            </a:solidFill>
            <a:prstDash val="solid"/>
          </a:ln>
        </p:spPr>
        <p:txBody>
          <a:bodyPr/>
          <a:lstStyle/>
          <a:p>
            <a:endParaRPr lang="en-US"/>
          </a:p>
        </p:txBody>
      </p:sp>
      <p:sp>
        <p:nvSpPr>
          <p:cNvPr id="8" name="space-card">
            <a:extLst>
              <a:ext uri="{FF2B5EF4-FFF2-40B4-BE49-F238E27FC236}">
                <a16:creationId xmlns:a16="http://schemas.microsoft.com/office/drawing/2014/main" id="{D37F35A8-E905-436B-9C8D-1D0F249F3966}"/>
              </a:ext>
            </a:extLst>
          </p:cNvPr>
          <p:cNvSpPr>
            <a:spLocks noGrp="1"/>
          </p:cNvSpPr>
          <p:nvPr/>
        </p:nvSpPr>
        <p:spPr>
          <a:xfrm>
            <a:off x="8810625" y="2571750"/>
            <a:ext cx="6762750" cy="7239000"/>
          </a:xfrm>
          <a:prstGeom prst="roundRect">
            <a:avLst>
              <a:gd name="adj" fmla="val 1690"/>
            </a:avLst>
          </a:prstGeom>
          <a:noFill/>
          <a:ln w="28575">
            <a:solidFill>
              <a:srgbClr val="08751A"/>
            </a:solidFill>
            <a:prstDash val="solid"/>
          </a:ln>
        </p:spPr>
        <p:txBody>
          <a:bodyPr wrap="square" lIns="152400" tIns="114300" rIns="152400" bIns="114300" anchor="ctr">
            <a:normAutofit/>
          </a:bodyPr>
          <a:lstStyle/>
          <a:p>
            <a:endParaRPr/>
          </a:p>
        </p:txBody>
      </p:sp>
      <p:sp>
        <p:nvSpPr>
          <p:cNvPr id="9" name="space-heading">
            <a:extLst>
              <a:ext uri="{FF2B5EF4-FFF2-40B4-BE49-F238E27FC236}">
                <a16:creationId xmlns:a16="http://schemas.microsoft.com/office/drawing/2014/main" id="{D522E735-4975-4BFD-A06D-8F29770FD01E}"/>
              </a:ext>
            </a:extLst>
          </p:cNvPr>
          <p:cNvSpPr>
            <a:spLocks noGrp="1"/>
          </p:cNvSpPr>
          <p:nvPr/>
        </p:nvSpPr>
        <p:spPr>
          <a:xfrm>
            <a:off x="9239250" y="2952750"/>
            <a:ext cx="5905500" cy="619125"/>
          </a:xfrm>
          <a:prstGeom prst="rect">
            <a:avLst/>
          </a:prstGeom>
          <a:noFill/>
          <a:ln w="0">
            <a:noFill/>
            <a:prstDash val="solid"/>
          </a:ln>
        </p:spPr>
        <p:txBody>
          <a:bodyPr wrap="square" lIns="57150" tIns="38100" rIns="57150" bIns="38100" anchor="ctr">
            <a:normAutofit fontScale="95000" lnSpcReduction="10000"/>
          </a:bodyPr>
          <a:lstStyle/>
          <a:p>
            <a:pPr algn="l">
              <a:defRPr sz="3750" b="1">
                <a:solidFill>
                  <a:srgbClr val="08751A"/>
                </a:solidFill>
                <a:latin typeface="Arial"/>
                <a:ea typeface="Arial"/>
                <a:cs typeface="Arial"/>
              </a:defRPr>
            </a:pPr>
            <a:r>
              <a:rPr sz="3750" b="1">
                <a:solidFill>
                  <a:srgbClr val="08751A"/>
                </a:solidFill>
                <a:latin typeface="Arial"/>
                <a:ea typeface="Arial"/>
                <a:cs typeface="Arial"/>
              </a:rPr>
              <a:t>SPACE</a:t>
            </a:r>
          </a:p>
        </p:txBody>
      </p:sp>
      <p:sp>
        <p:nvSpPr>
          <p:cNvPr id="10" name="space-question">
            <a:extLst>
              <a:ext uri="{FF2B5EF4-FFF2-40B4-BE49-F238E27FC236}">
                <a16:creationId xmlns:a16="http://schemas.microsoft.com/office/drawing/2014/main" id="{FA262B56-4187-404D-B03B-3A3BB912170E}"/>
              </a:ext>
            </a:extLst>
          </p:cNvPr>
          <p:cNvSpPr>
            <a:spLocks noGrp="1"/>
          </p:cNvSpPr>
          <p:nvPr/>
        </p:nvSpPr>
        <p:spPr>
          <a:xfrm>
            <a:off x="9239250" y="3571875"/>
            <a:ext cx="5905500" cy="619125"/>
          </a:xfrm>
          <a:prstGeom prst="rect">
            <a:avLst/>
          </a:prstGeom>
          <a:noFill/>
          <a:ln w="0">
            <a:noFill/>
            <a:prstDash val="solid"/>
          </a:ln>
        </p:spPr>
        <p:txBody>
          <a:bodyPr wrap="square" lIns="57150" tIns="38100" rIns="57150" bIns="38100" anchor="ctr">
            <a:normAutofit/>
          </a:bodyPr>
          <a:lstStyle/>
          <a:p>
            <a:pPr algn="l">
              <a:defRPr sz="2400" b="1">
                <a:solidFill>
                  <a:srgbClr val="202124"/>
                </a:solidFill>
                <a:latin typeface="Arial"/>
                <a:ea typeface="Arial"/>
                <a:cs typeface="Arial"/>
              </a:defRPr>
            </a:pPr>
            <a:r>
              <a:rPr sz="2400" b="1">
                <a:solidFill>
                  <a:srgbClr val="202124"/>
                </a:solidFill>
                <a:latin typeface="Arial"/>
                <a:ea typeface="Arial"/>
                <a:cs typeface="Arial"/>
              </a:rPr>
              <a:t>Where can the code live?</a:t>
            </a:r>
          </a:p>
        </p:txBody>
      </p:sp>
      <p:sp>
        <p:nvSpPr>
          <p:cNvPr id="11" name="space-rule">
            <a:extLst>
              <a:ext uri="{FF2B5EF4-FFF2-40B4-BE49-F238E27FC236}">
                <a16:creationId xmlns:a16="http://schemas.microsoft.com/office/drawing/2014/main" id="{91FBABD8-FF85-437A-B93D-451B62817140}"/>
              </a:ext>
            </a:extLst>
          </p:cNvPr>
          <p:cNvSpPr>
            <a:spLocks noGrp="1"/>
          </p:cNvSpPr>
          <p:nvPr/>
        </p:nvSpPr>
        <p:spPr>
          <a:xfrm>
            <a:off x="9239250" y="4333875"/>
            <a:ext cx="5905500" cy="38100"/>
          </a:xfrm>
          <a:prstGeom prst="rect">
            <a:avLst/>
          </a:prstGeom>
          <a:solidFill>
            <a:srgbClr val="D7DDD9"/>
          </a:solidFill>
          <a:ln w="0">
            <a:solidFill>
              <a:srgbClr val="D7DDD9"/>
            </a:solidFill>
            <a:prstDash val="solid"/>
          </a:ln>
        </p:spPr>
        <p:txBody>
          <a:bodyPr/>
          <a:lstStyle/>
          <a:p>
            <a:endParaRPr lang="en-US"/>
          </a:p>
        </p:txBody>
      </p:sp>
      <p:sp>
        <p:nvSpPr>
          <p:cNvPr id="12" name="state-card">
            <a:extLst>
              <a:ext uri="{FF2B5EF4-FFF2-40B4-BE49-F238E27FC236}">
                <a16:creationId xmlns:a16="http://schemas.microsoft.com/office/drawing/2014/main" id="{A147EE99-6163-4281-A9D0-F85DC04D7AB8}"/>
              </a:ext>
            </a:extLst>
          </p:cNvPr>
          <p:cNvSpPr>
            <a:spLocks noGrp="1"/>
          </p:cNvSpPr>
          <p:nvPr/>
        </p:nvSpPr>
        <p:spPr>
          <a:xfrm>
            <a:off x="16192500" y="2571750"/>
            <a:ext cx="6762750" cy="7239000"/>
          </a:xfrm>
          <a:prstGeom prst="roundRect">
            <a:avLst>
              <a:gd name="adj" fmla="val 1690"/>
            </a:avLst>
          </a:prstGeom>
          <a:noFill/>
          <a:ln w="28575">
            <a:solidFill>
              <a:srgbClr val="08751A"/>
            </a:solidFill>
            <a:prstDash val="solid"/>
          </a:ln>
        </p:spPr>
        <p:txBody>
          <a:bodyPr wrap="square" lIns="152400" tIns="114300" rIns="152400" bIns="114300" anchor="ctr">
            <a:normAutofit/>
          </a:bodyPr>
          <a:lstStyle/>
          <a:p>
            <a:endParaRPr/>
          </a:p>
        </p:txBody>
      </p:sp>
      <p:sp>
        <p:nvSpPr>
          <p:cNvPr id="13" name="state-heading">
            <a:extLst>
              <a:ext uri="{FF2B5EF4-FFF2-40B4-BE49-F238E27FC236}">
                <a16:creationId xmlns:a16="http://schemas.microsoft.com/office/drawing/2014/main" id="{A82B7834-C78D-45EA-BE5B-801A8F74900C}"/>
              </a:ext>
            </a:extLst>
          </p:cNvPr>
          <p:cNvSpPr>
            <a:spLocks noGrp="1"/>
          </p:cNvSpPr>
          <p:nvPr/>
        </p:nvSpPr>
        <p:spPr>
          <a:xfrm>
            <a:off x="16621125" y="2952750"/>
            <a:ext cx="5905500" cy="619125"/>
          </a:xfrm>
          <a:prstGeom prst="rect">
            <a:avLst/>
          </a:prstGeom>
          <a:noFill/>
          <a:ln w="0">
            <a:noFill/>
            <a:prstDash val="solid"/>
          </a:ln>
        </p:spPr>
        <p:txBody>
          <a:bodyPr wrap="square" lIns="57150" tIns="38100" rIns="57150" bIns="38100" anchor="ctr">
            <a:normAutofit fontScale="95000" lnSpcReduction="10000"/>
          </a:bodyPr>
          <a:lstStyle/>
          <a:p>
            <a:pPr algn="l">
              <a:defRPr sz="3750" b="1">
                <a:solidFill>
                  <a:srgbClr val="08751A"/>
                </a:solidFill>
                <a:latin typeface="Arial"/>
                <a:ea typeface="Arial"/>
                <a:cs typeface="Arial"/>
              </a:defRPr>
            </a:pPr>
            <a:r>
              <a:rPr sz="3750" b="1">
                <a:solidFill>
                  <a:srgbClr val="08751A"/>
                </a:solidFill>
                <a:latin typeface="Arial"/>
                <a:ea typeface="Arial"/>
                <a:cs typeface="Arial"/>
              </a:rPr>
              <a:t>STATE</a:t>
            </a:r>
          </a:p>
        </p:txBody>
      </p:sp>
      <p:sp>
        <p:nvSpPr>
          <p:cNvPr id="14" name="state-question">
            <a:extLst>
              <a:ext uri="{FF2B5EF4-FFF2-40B4-BE49-F238E27FC236}">
                <a16:creationId xmlns:a16="http://schemas.microsoft.com/office/drawing/2014/main" id="{287AE230-C969-4BDF-AB74-225C13F7B63E}"/>
              </a:ext>
            </a:extLst>
          </p:cNvPr>
          <p:cNvSpPr>
            <a:spLocks noGrp="1"/>
          </p:cNvSpPr>
          <p:nvPr/>
        </p:nvSpPr>
        <p:spPr>
          <a:xfrm>
            <a:off x="16621125" y="3571875"/>
            <a:ext cx="5905500" cy="619125"/>
          </a:xfrm>
          <a:prstGeom prst="rect">
            <a:avLst/>
          </a:prstGeom>
          <a:noFill/>
          <a:ln w="0">
            <a:noFill/>
            <a:prstDash val="solid"/>
          </a:ln>
        </p:spPr>
        <p:txBody>
          <a:bodyPr wrap="square" lIns="57150" tIns="38100" rIns="57150" bIns="38100" anchor="ctr">
            <a:normAutofit/>
          </a:bodyPr>
          <a:lstStyle/>
          <a:p>
            <a:pPr algn="l">
              <a:defRPr sz="2400" b="1">
                <a:solidFill>
                  <a:srgbClr val="202124"/>
                </a:solidFill>
                <a:latin typeface="Arial"/>
                <a:ea typeface="Arial"/>
                <a:cs typeface="Arial"/>
              </a:defRPr>
            </a:pPr>
            <a:r>
              <a:rPr sz="2400" b="1">
                <a:solidFill>
                  <a:srgbClr val="202124"/>
                </a:solidFill>
                <a:latin typeface="Arial"/>
                <a:ea typeface="Arial"/>
                <a:cs typeface="Arial"/>
              </a:rPr>
              <a:t>What must persist?</a:t>
            </a:r>
          </a:p>
        </p:txBody>
      </p:sp>
      <p:sp>
        <p:nvSpPr>
          <p:cNvPr id="15" name="state-rule">
            <a:extLst>
              <a:ext uri="{FF2B5EF4-FFF2-40B4-BE49-F238E27FC236}">
                <a16:creationId xmlns:a16="http://schemas.microsoft.com/office/drawing/2014/main" id="{EA2D22E4-5830-4A15-AC83-CF0984DE0B22}"/>
              </a:ext>
            </a:extLst>
          </p:cNvPr>
          <p:cNvSpPr>
            <a:spLocks noGrp="1"/>
          </p:cNvSpPr>
          <p:nvPr/>
        </p:nvSpPr>
        <p:spPr>
          <a:xfrm>
            <a:off x="16621125" y="4333875"/>
            <a:ext cx="5905500" cy="38100"/>
          </a:xfrm>
          <a:prstGeom prst="rect">
            <a:avLst/>
          </a:prstGeom>
          <a:solidFill>
            <a:srgbClr val="D7DDD9"/>
          </a:solidFill>
          <a:ln w="0">
            <a:solidFill>
              <a:srgbClr val="D7DDD9"/>
            </a:solidFill>
            <a:prstDash val="solid"/>
          </a:ln>
        </p:spPr>
        <p:txBody>
          <a:bodyPr/>
          <a:lstStyle/>
          <a:p>
            <a:endParaRPr lang="en-US"/>
          </a:p>
        </p:txBody>
      </p:sp>
      <p:sp>
        <p:nvSpPr>
          <p:cNvPr id="16" name="time-mini-label">
            <a:extLst>
              <a:ext uri="{FF2B5EF4-FFF2-40B4-BE49-F238E27FC236}">
                <a16:creationId xmlns:a16="http://schemas.microsoft.com/office/drawing/2014/main" id="{4C1801DC-D5D3-41E4-9FDA-BF01AE482338}"/>
              </a:ext>
            </a:extLst>
          </p:cNvPr>
          <p:cNvSpPr>
            <a:spLocks noGrp="1"/>
          </p:cNvSpPr>
          <p:nvPr/>
        </p:nvSpPr>
        <p:spPr>
          <a:xfrm>
            <a:off x="1857375" y="4619625"/>
            <a:ext cx="5905500" cy="523875"/>
          </a:xfrm>
          <a:prstGeom prst="rect">
            <a:avLst/>
          </a:prstGeom>
          <a:noFill/>
          <a:ln w="0">
            <a:noFill/>
            <a:prstDash val="solid"/>
          </a:ln>
        </p:spPr>
        <p:txBody>
          <a:bodyPr wrap="square" lIns="57150" tIns="38100" rIns="57150" bIns="38100" anchor="ctr">
            <a:normAutofit/>
          </a:bodyPr>
          <a:lstStyle/>
          <a:p>
            <a:pPr algn="l">
              <a:defRPr sz="1950" b="1">
                <a:solidFill>
                  <a:srgbClr val="53585F"/>
                </a:solidFill>
                <a:latin typeface="Arial"/>
                <a:ea typeface="Arial"/>
                <a:cs typeface="Arial"/>
              </a:defRPr>
            </a:pPr>
            <a:r>
              <a:rPr sz="1950" b="1">
                <a:solidFill>
                  <a:srgbClr val="53585F"/>
                </a:solidFill>
                <a:latin typeface="Arial"/>
                <a:ea typeface="Arial"/>
                <a:cs typeface="Arial"/>
              </a:rPr>
              <a:t>PROCESSOR WINDOW</a:t>
            </a:r>
          </a:p>
        </p:txBody>
      </p:sp>
      <p:sp>
        <p:nvSpPr>
          <p:cNvPr id="17" name="time-control-before">
            <a:extLst>
              <a:ext uri="{FF2B5EF4-FFF2-40B4-BE49-F238E27FC236}">
                <a16:creationId xmlns:a16="http://schemas.microsoft.com/office/drawing/2014/main" id="{880C3117-1580-42AA-9FD9-A90DE10328D1}"/>
              </a:ext>
            </a:extLst>
          </p:cNvPr>
          <p:cNvSpPr>
            <a:spLocks noGrp="1"/>
          </p:cNvSpPr>
          <p:nvPr/>
        </p:nvSpPr>
        <p:spPr>
          <a:xfrm>
            <a:off x="1857375" y="5286375"/>
            <a:ext cx="1809750" cy="1143000"/>
          </a:xfrm>
          <a:prstGeom prst="roundRect">
            <a:avLst>
              <a:gd name="adj" fmla="val 6667"/>
            </a:avLst>
          </a:prstGeom>
          <a:solidFill>
            <a:srgbClr val="202124"/>
          </a:solidFill>
          <a:ln w="28575">
            <a:solidFill>
              <a:srgbClr val="202124"/>
            </a:solidFill>
            <a:prstDash val="solid"/>
          </a:ln>
        </p:spPr>
        <p:txBody>
          <a:bodyPr wrap="square" lIns="152400" tIns="114300" rIns="152400" bIns="114300" anchor="ctr">
            <a:normAutofit/>
          </a:bodyPr>
          <a:lstStyle/>
          <a:p>
            <a:pPr algn="ctr">
              <a:defRPr sz="2025" b="1">
                <a:solidFill>
                  <a:srgbClr val="FFFFFF"/>
                </a:solidFill>
                <a:latin typeface="Arial"/>
                <a:ea typeface="Arial"/>
                <a:cs typeface="Arial"/>
              </a:defRPr>
            </a:pPr>
            <a:r>
              <a:rPr sz="2025" b="1">
                <a:solidFill>
                  <a:srgbClr val="FFFFFF"/>
                </a:solidFill>
                <a:latin typeface="Arial"/>
                <a:ea typeface="Arial"/>
                <a:cs typeface="Arial"/>
              </a:rPr>
              <a:t>CONTROL</a:t>
            </a:r>
          </a:p>
        </p:txBody>
      </p:sp>
      <p:sp>
        <p:nvSpPr>
          <p:cNvPr id="18" name="time-idle-patch">
            <a:extLst>
              <a:ext uri="{FF2B5EF4-FFF2-40B4-BE49-F238E27FC236}">
                <a16:creationId xmlns:a16="http://schemas.microsoft.com/office/drawing/2014/main" id="{4BAE97F6-F561-4BA2-9C72-29367BC3271F}"/>
              </a:ext>
            </a:extLst>
          </p:cNvPr>
          <p:cNvSpPr>
            <a:spLocks noGrp="1"/>
          </p:cNvSpPr>
          <p:nvPr/>
        </p:nvSpPr>
        <p:spPr>
          <a:xfrm>
            <a:off x="3667125" y="5286375"/>
            <a:ext cx="2286000" cy="1143000"/>
          </a:xfrm>
          <a:prstGeom prst="roundRect">
            <a:avLst>
              <a:gd name="adj" fmla="val 6667"/>
            </a:avLst>
          </a:prstGeom>
          <a:solidFill>
            <a:srgbClr val="EEF7F0"/>
          </a:solidFill>
          <a:ln w="28575">
            <a:solidFill>
              <a:srgbClr val="08751A"/>
            </a:solidFill>
            <a:prstDash val="solid"/>
          </a:ln>
        </p:spPr>
        <p:txBody>
          <a:bodyPr wrap="square" lIns="152400" tIns="114300" rIns="152400" bIns="114300" anchor="ctr">
            <a:normAutofit/>
          </a:bodyPr>
          <a:lstStyle/>
          <a:p>
            <a:pPr algn="ctr">
              <a:defRPr sz="2025" b="1">
                <a:solidFill>
                  <a:srgbClr val="08751A"/>
                </a:solidFill>
                <a:latin typeface="Arial"/>
                <a:ea typeface="Arial"/>
                <a:cs typeface="Arial"/>
              </a:defRPr>
            </a:pPr>
            <a:r>
              <a:rPr sz="2025" b="1" dirty="0">
                <a:solidFill>
                  <a:srgbClr val="08751A"/>
                </a:solidFill>
                <a:latin typeface="Arial"/>
                <a:ea typeface="Arial"/>
                <a:cs typeface="Arial"/>
              </a:rPr>
              <a:t>IDLE</a:t>
            </a:r>
            <a:r>
              <a:rPr lang="en-US" sz="2025" b="1" dirty="0">
                <a:solidFill>
                  <a:srgbClr val="08751A"/>
                </a:solidFill>
                <a:latin typeface="Arial"/>
                <a:ea typeface="Arial"/>
                <a:cs typeface="Arial"/>
              </a:rPr>
              <a:t> /</a:t>
            </a:r>
            <a:endParaRPr sz="2025" b="1" dirty="0">
              <a:solidFill>
                <a:srgbClr val="08751A"/>
              </a:solidFill>
              <a:latin typeface="Arial"/>
              <a:ea typeface="Arial"/>
              <a:cs typeface="Arial"/>
            </a:endParaRPr>
          </a:p>
          <a:p>
            <a:pPr algn="ctr">
              <a:defRPr sz="2025" b="1">
                <a:solidFill>
                  <a:srgbClr val="08751A"/>
                </a:solidFill>
                <a:latin typeface="Arial"/>
                <a:ea typeface="Arial"/>
                <a:cs typeface="Arial"/>
              </a:defRPr>
            </a:pPr>
            <a:r>
              <a:rPr sz="2025" b="1" dirty="0">
                <a:solidFill>
                  <a:srgbClr val="08751A"/>
                </a:solidFill>
                <a:latin typeface="Arial"/>
                <a:ea typeface="Arial"/>
                <a:cs typeface="Arial"/>
              </a:rPr>
              <a:t>PATCH</a:t>
            </a:r>
          </a:p>
        </p:txBody>
      </p:sp>
      <p:sp>
        <p:nvSpPr>
          <p:cNvPr id="19" name="time-control-after">
            <a:extLst>
              <a:ext uri="{FF2B5EF4-FFF2-40B4-BE49-F238E27FC236}">
                <a16:creationId xmlns:a16="http://schemas.microsoft.com/office/drawing/2014/main" id="{11223CC8-FCF4-4EC1-B0F9-DB810A1D4EDD}"/>
              </a:ext>
            </a:extLst>
          </p:cNvPr>
          <p:cNvSpPr>
            <a:spLocks noGrp="1"/>
          </p:cNvSpPr>
          <p:nvPr/>
        </p:nvSpPr>
        <p:spPr>
          <a:xfrm>
            <a:off x="5953125" y="5286375"/>
            <a:ext cx="1809750" cy="1143000"/>
          </a:xfrm>
          <a:prstGeom prst="roundRect">
            <a:avLst>
              <a:gd name="adj" fmla="val 6667"/>
            </a:avLst>
          </a:prstGeom>
          <a:solidFill>
            <a:srgbClr val="202124"/>
          </a:solidFill>
          <a:ln w="28575">
            <a:solidFill>
              <a:srgbClr val="202124"/>
            </a:solidFill>
            <a:prstDash val="solid"/>
          </a:ln>
        </p:spPr>
        <p:txBody>
          <a:bodyPr wrap="square" lIns="152400" tIns="114300" rIns="152400" bIns="114300" anchor="ctr">
            <a:normAutofit/>
          </a:bodyPr>
          <a:lstStyle/>
          <a:p>
            <a:pPr algn="ctr">
              <a:defRPr sz="2025" b="1">
                <a:solidFill>
                  <a:srgbClr val="FFFFFF"/>
                </a:solidFill>
                <a:latin typeface="Arial"/>
                <a:ea typeface="Arial"/>
                <a:cs typeface="Arial"/>
              </a:defRPr>
            </a:pPr>
            <a:r>
              <a:rPr sz="2025" b="1">
                <a:solidFill>
                  <a:srgbClr val="FFFFFF"/>
                </a:solidFill>
                <a:latin typeface="Arial"/>
                <a:ea typeface="Arial"/>
                <a:cs typeface="Arial"/>
              </a:rPr>
              <a:t>CONTROL</a:t>
            </a:r>
          </a:p>
        </p:txBody>
      </p:sp>
      <p:sp>
        <p:nvSpPr>
          <p:cNvPr id="20" name="time-card-body">
            <a:extLst>
              <a:ext uri="{FF2B5EF4-FFF2-40B4-BE49-F238E27FC236}">
                <a16:creationId xmlns:a16="http://schemas.microsoft.com/office/drawing/2014/main" id="{FB941727-7F13-4081-B166-DCA7458C0B0A}"/>
              </a:ext>
            </a:extLst>
          </p:cNvPr>
          <p:cNvSpPr>
            <a:spLocks noGrp="1"/>
          </p:cNvSpPr>
          <p:nvPr/>
        </p:nvSpPr>
        <p:spPr>
          <a:xfrm>
            <a:off x="1857375" y="6762750"/>
            <a:ext cx="5905500" cy="1190625"/>
          </a:xfrm>
          <a:prstGeom prst="rect">
            <a:avLst/>
          </a:prstGeom>
          <a:noFill/>
          <a:ln w="0">
            <a:noFill/>
            <a:prstDash val="solid"/>
          </a:ln>
        </p:spPr>
        <p:txBody>
          <a:bodyPr wrap="square" lIns="57150" tIns="38100" rIns="57150" bIns="38100" anchor="ctr">
            <a:normAutofit/>
          </a:bodyPr>
          <a:lstStyle/>
          <a:p>
            <a:pPr algn="ctr">
              <a:defRPr sz="2250" b="0">
                <a:solidFill>
                  <a:srgbClr val="53585F"/>
                </a:solidFill>
                <a:latin typeface="Arial"/>
                <a:ea typeface="Arial"/>
                <a:cs typeface="Arial"/>
              </a:defRPr>
            </a:pPr>
            <a:r>
              <a:rPr sz="2250" b="0">
                <a:solidFill>
                  <a:srgbClr val="53585F"/>
                </a:solidFill>
                <a:latin typeface="Arial"/>
                <a:ea typeface="Arial"/>
                <a:cs typeface="Arial"/>
              </a:rPr>
              <a:t>Profile the idle loop. Fit the CMAC work before the next control event.</a:t>
            </a:r>
          </a:p>
        </p:txBody>
      </p:sp>
      <p:sp>
        <p:nvSpPr>
          <p:cNvPr id="21" name="time-card-takeaway">
            <a:extLst>
              <a:ext uri="{FF2B5EF4-FFF2-40B4-BE49-F238E27FC236}">
                <a16:creationId xmlns:a16="http://schemas.microsoft.com/office/drawing/2014/main" id="{4352AB64-8675-4FC9-969D-4EFA4D9D62AC}"/>
              </a:ext>
            </a:extLst>
          </p:cNvPr>
          <p:cNvSpPr>
            <a:spLocks noGrp="1"/>
          </p:cNvSpPr>
          <p:nvPr/>
        </p:nvSpPr>
        <p:spPr>
          <a:xfrm>
            <a:off x="1952625" y="8286750"/>
            <a:ext cx="5715000" cy="1000125"/>
          </a:xfrm>
          <a:prstGeom prst="roundRect">
            <a:avLst>
              <a:gd name="adj" fmla="val 7619"/>
            </a:avLst>
          </a:prstGeom>
          <a:solidFill>
            <a:srgbClr val="EEF7F0"/>
          </a:solidFill>
          <a:ln w="28575">
            <a:solidFill>
              <a:srgbClr val="08751A"/>
            </a:solidFill>
            <a:prstDash val="solid"/>
          </a:ln>
        </p:spPr>
        <p:txBody>
          <a:bodyPr wrap="square" lIns="152400" tIns="114300" rIns="152400" bIns="114300" anchor="ctr">
            <a:normAutofit/>
          </a:bodyPr>
          <a:lstStyle/>
          <a:p>
            <a:pPr algn="ctr">
              <a:defRPr sz="2250" b="1">
                <a:solidFill>
                  <a:srgbClr val="08751A"/>
                </a:solidFill>
                <a:latin typeface="Arial"/>
                <a:ea typeface="Arial"/>
                <a:cs typeface="Arial"/>
              </a:defRPr>
            </a:pPr>
            <a:r>
              <a:rPr sz="2250" b="1">
                <a:solidFill>
                  <a:srgbClr val="08751A"/>
                </a:solidFill>
                <a:latin typeface="Arial"/>
                <a:ea typeface="Arial"/>
                <a:cs typeface="Arial"/>
              </a:rPr>
              <a:t>RECURRING IDLE WINDOW</a:t>
            </a:r>
          </a:p>
        </p:txBody>
      </p:sp>
      <p:sp>
        <p:nvSpPr>
          <p:cNvPr id="22" name="space-mini-label">
            <a:extLst>
              <a:ext uri="{FF2B5EF4-FFF2-40B4-BE49-F238E27FC236}">
                <a16:creationId xmlns:a16="http://schemas.microsoft.com/office/drawing/2014/main" id="{37D17710-882B-4409-BF64-829C5A1E8753}"/>
              </a:ext>
            </a:extLst>
          </p:cNvPr>
          <p:cNvSpPr>
            <a:spLocks noGrp="1"/>
          </p:cNvSpPr>
          <p:nvPr/>
        </p:nvSpPr>
        <p:spPr>
          <a:xfrm>
            <a:off x="9239250" y="4619625"/>
            <a:ext cx="5905500" cy="523875"/>
          </a:xfrm>
          <a:prstGeom prst="rect">
            <a:avLst/>
          </a:prstGeom>
          <a:noFill/>
          <a:ln w="0">
            <a:noFill/>
            <a:prstDash val="solid"/>
          </a:ln>
        </p:spPr>
        <p:txBody>
          <a:bodyPr wrap="square" lIns="57150" tIns="38100" rIns="57150" bIns="38100" anchor="ctr">
            <a:normAutofit/>
          </a:bodyPr>
          <a:lstStyle/>
          <a:p>
            <a:pPr algn="l">
              <a:defRPr sz="1950" b="1">
                <a:solidFill>
                  <a:srgbClr val="53585F"/>
                </a:solidFill>
                <a:latin typeface="Arial"/>
                <a:ea typeface="Arial"/>
                <a:cs typeface="Arial"/>
              </a:defRPr>
            </a:pPr>
            <a:r>
              <a:rPr sz="1950" b="1">
                <a:solidFill>
                  <a:srgbClr val="53585F"/>
                </a:solidFill>
                <a:latin typeface="Arial"/>
                <a:ea typeface="Arial"/>
                <a:cs typeface="Arial"/>
              </a:rPr>
              <a:t>FIRMWARE IMAGE</a:t>
            </a:r>
          </a:p>
        </p:txBody>
      </p:sp>
      <p:sp>
        <p:nvSpPr>
          <p:cNvPr id="23" name="space-original">
            <a:extLst>
              <a:ext uri="{FF2B5EF4-FFF2-40B4-BE49-F238E27FC236}">
                <a16:creationId xmlns:a16="http://schemas.microsoft.com/office/drawing/2014/main" id="{E6C9C6B5-9109-43D0-9A12-2936768A6560}"/>
              </a:ext>
            </a:extLst>
          </p:cNvPr>
          <p:cNvSpPr>
            <a:spLocks noGrp="1"/>
          </p:cNvSpPr>
          <p:nvPr/>
        </p:nvSpPr>
        <p:spPr>
          <a:xfrm>
            <a:off x="9239250" y="5286375"/>
            <a:ext cx="4138179" cy="1143000"/>
          </a:xfrm>
          <a:prstGeom prst="roundRect">
            <a:avLst>
              <a:gd name="adj" fmla="val 6667"/>
            </a:avLst>
          </a:prstGeom>
          <a:solidFill>
            <a:srgbClr val="FFFFFF"/>
          </a:solidFill>
          <a:ln w="28575">
            <a:solidFill>
              <a:srgbClr val="53585F"/>
            </a:solidFill>
            <a:prstDash val="solid"/>
          </a:ln>
        </p:spPr>
        <p:txBody>
          <a:bodyPr wrap="square" lIns="152400" tIns="114300" rIns="152400" bIns="114300" anchor="ctr">
            <a:normAutofit/>
          </a:bodyPr>
          <a:lstStyle/>
          <a:p>
            <a:pPr algn="ctr">
              <a:defRPr sz="2025" b="1">
                <a:solidFill>
                  <a:srgbClr val="202124"/>
                </a:solidFill>
                <a:latin typeface="Arial"/>
                <a:ea typeface="Arial"/>
                <a:cs typeface="Arial"/>
              </a:defRPr>
            </a:pPr>
            <a:r>
              <a:rPr sz="2025" b="1">
                <a:solidFill>
                  <a:srgbClr val="202124"/>
                </a:solidFill>
                <a:latin typeface="Arial"/>
                <a:ea typeface="Arial"/>
                <a:cs typeface="Arial"/>
              </a:rPr>
              <a:t>ORIGINAL</a:t>
            </a:r>
          </a:p>
          <a:p>
            <a:pPr algn="ctr">
              <a:defRPr sz="2025" b="1">
                <a:solidFill>
                  <a:srgbClr val="202124"/>
                </a:solidFill>
                <a:latin typeface="Arial"/>
                <a:ea typeface="Arial"/>
                <a:cs typeface="Arial"/>
              </a:defRPr>
            </a:pPr>
            <a:r>
              <a:rPr sz="2025" b="1">
                <a:solidFill>
                  <a:srgbClr val="202124"/>
                </a:solidFill>
                <a:latin typeface="Arial"/>
                <a:ea typeface="Arial"/>
                <a:cs typeface="Arial"/>
              </a:rPr>
              <a:t>FIRMWARE</a:t>
            </a:r>
          </a:p>
        </p:txBody>
      </p:sp>
      <p:sp>
        <p:nvSpPr>
          <p:cNvPr id="24" name="space-patch">
            <a:extLst>
              <a:ext uri="{FF2B5EF4-FFF2-40B4-BE49-F238E27FC236}">
                <a16:creationId xmlns:a16="http://schemas.microsoft.com/office/drawing/2014/main" id="{F8F37E9B-F3B8-4DBE-B14B-BFE0F5AE43BB}"/>
              </a:ext>
            </a:extLst>
          </p:cNvPr>
          <p:cNvSpPr>
            <a:spLocks noGrp="1"/>
          </p:cNvSpPr>
          <p:nvPr/>
        </p:nvSpPr>
        <p:spPr>
          <a:xfrm>
            <a:off x="13425055" y="5286375"/>
            <a:ext cx="1624444" cy="1143000"/>
          </a:xfrm>
          <a:prstGeom prst="roundRect">
            <a:avLst>
              <a:gd name="adj" fmla="val 6667"/>
            </a:avLst>
          </a:prstGeom>
          <a:solidFill>
            <a:srgbClr val="EEF7F0"/>
          </a:solidFill>
          <a:ln w="28575">
            <a:solidFill>
              <a:srgbClr val="08751A"/>
            </a:solidFill>
            <a:prstDash val="solid"/>
          </a:ln>
        </p:spPr>
        <p:txBody>
          <a:bodyPr wrap="square" lIns="152400" tIns="114300" rIns="152400" bIns="114300" anchor="ctr">
            <a:normAutofit/>
          </a:bodyPr>
          <a:lstStyle/>
          <a:p>
            <a:pPr algn="ctr">
              <a:defRPr sz="2025" b="1">
                <a:solidFill>
                  <a:srgbClr val="08751A"/>
                </a:solidFill>
                <a:latin typeface="Arial"/>
                <a:ea typeface="Arial"/>
                <a:cs typeface="Arial"/>
              </a:defRPr>
            </a:pPr>
            <a:r>
              <a:rPr sz="2025" b="1">
                <a:solidFill>
                  <a:srgbClr val="08751A"/>
                </a:solidFill>
                <a:latin typeface="Arial"/>
                <a:ea typeface="Arial"/>
                <a:cs typeface="Arial"/>
              </a:rPr>
              <a:t>PATCH</a:t>
            </a:r>
          </a:p>
          <a:p>
            <a:pPr algn="ctr">
              <a:defRPr sz="2025" b="1">
                <a:solidFill>
                  <a:srgbClr val="08751A"/>
                </a:solidFill>
                <a:latin typeface="Arial"/>
                <a:ea typeface="Arial"/>
                <a:cs typeface="Arial"/>
              </a:defRPr>
            </a:pPr>
            <a:r>
              <a:rPr sz="2025" b="1">
                <a:solidFill>
                  <a:srgbClr val="08751A"/>
                </a:solidFill>
                <a:latin typeface="Arial"/>
                <a:ea typeface="Arial"/>
                <a:cs typeface="Arial"/>
              </a:rPr>
              <a:t>CODE</a:t>
            </a:r>
          </a:p>
        </p:txBody>
      </p:sp>
      <p:sp>
        <p:nvSpPr>
          <p:cNvPr id="26" name="space-card-body">
            <a:extLst>
              <a:ext uri="{FF2B5EF4-FFF2-40B4-BE49-F238E27FC236}">
                <a16:creationId xmlns:a16="http://schemas.microsoft.com/office/drawing/2014/main" id="{5556CA52-6527-4F53-A908-4458DB614A42}"/>
              </a:ext>
            </a:extLst>
          </p:cNvPr>
          <p:cNvSpPr>
            <a:spLocks noGrp="1"/>
          </p:cNvSpPr>
          <p:nvPr/>
        </p:nvSpPr>
        <p:spPr>
          <a:xfrm>
            <a:off x="9239250" y="6762750"/>
            <a:ext cx="5905500" cy="1190625"/>
          </a:xfrm>
          <a:prstGeom prst="rect">
            <a:avLst/>
          </a:prstGeom>
          <a:noFill/>
          <a:ln w="0">
            <a:noFill/>
            <a:prstDash val="solid"/>
          </a:ln>
        </p:spPr>
        <p:txBody>
          <a:bodyPr wrap="square" lIns="57150" tIns="38100" rIns="57150" bIns="38100" anchor="ctr">
            <a:normAutofit/>
          </a:bodyPr>
          <a:lstStyle/>
          <a:p>
            <a:pPr algn="ctr">
              <a:defRPr sz="2250" b="0">
                <a:solidFill>
                  <a:srgbClr val="53585F"/>
                </a:solidFill>
                <a:latin typeface="Arial"/>
                <a:ea typeface="Arial"/>
                <a:cs typeface="Arial"/>
              </a:defRPr>
            </a:pPr>
            <a:r>
              <a:rPr sz="2250" b="0">
                <a:solidFill>
                  <a:srgbClr val="53585F"/>
                </a:solidFill>
                <a:latin typeface="Arial"/>
                <a:ea typeface="Arial"/>
                <a:cs typeface="Arial"/>
              </a:rPr>
              <a:t>Compile and link the patch into selected firmware regions.</a:t>
            </a:r>
          </a:p>
        </p:txBody>
      </p:sp>
      <p:sp>
        <p:nvSpPr>
          <p:cNvPr id="27" name="space-card-takeaway">
            <a:extLst>
              <a:ext uri="{FF2B5EF4-FFF2-40B4-BE49-F238E27FC236}">
                <a16:creationId xmlns:a16="http://schemas.microsoft.com/office/drawing/2014/main" id="{6CD08669-2EAE-41A2-A357-BD896F0A65A1}"/>
              </a:ext>
            </a:extLst>
          </p:cNvPr>
          <p:cNvSpPr>
            <a:spLocks noGrp="1"/>
          </p:cNvSpPr>
          <p:nvPr/>
        </p:nvSpPr>
        <p:spPr>
          <a:xfrm>
            <a:off x="9334500" y="8286750"/>
            <a:ext cx="5715000" cy="1000125"/>
          </a:xfrm>
          <a:prstGeom prst="roundRect">
            <a:avLst>
              <a:gd name="adj" fmla="val 7619"/>
            </a:avLst>
          </a:prstGeom>
          <a:solidFill>
            <a:srgbClr val="EEF7F0"/>
          </a:solidFill>
          <a:ln w="28575">
            <a:solidFill>
              <a:srgbClr val="08751A"/>
            </a:solidFill>
            <a:prstDash val="solid"/>
          </a:ln>
        </p:spPr>
        <p:txBody>
          <a:bodyPr wrap="square" lIns="152400" tIns="114300" rIns="152400" bIns="114300" anchor="ctr">
            <a:normAutofit/>
          </a:bodyPr>
          <a:lstStyle/>
          <a:p>
            <a:pPr algn="ctr">
              <a:defRPr sz="2250" b="1">
                <a:solidFill>
                  <a:srgbClr val="08751A"/>
                </a:solidFill>
                <a:latin typeface="Arial"/>
                <a:ea typeface="Arial"/>
                <a:cs typeface="Arial"/>
              </a:defRPr>
            </a:pPr>
            <a:r>
              <a:rPr sz="2250" b="1" dirty="0">
                <a:solidFill>
                  <a:srgbClr val="08751A"/>
                </a:solidFill>
                <a:latin typeface="Arial"/>
                <a:ea typeface="Arial"/>
                <a:cs typeface="Arial"/>
              </a:rPr>
              <a:t>CODE</a:t>
            </a:r>
          </a:p>
        </p:txBody>
      </p:sp>
      <p:sp>
        <p:nvSpPr>
          <p:cNvPr id="28" name="state-arrow-1">
            <a:extLst>
              <a:ext uri="{FF2B5EF4-FFF2-40B4-BE49-F238E27FC236}">
                <a16:creationId xmlns:a16="http://schemas.microsoft.com/office/drawing/2014/main" id="{67C8EB7A-FE19-485C-8C02-3B40881A1C07}"/>
              </a:ext>
            </a:extLst>
          </p:cNvPr>
          <p:cNvSpPr>
            <a:spLocks noGrp="1"/>
          </p:cNvSpPr>
          <p:nvPr/>
        </p:nvSpPr>
        <p:spPr>
          <a:xfrm>
            <a:off x="18097500" y="5619750"/>
            <a:ext cx="523875" cy="428625"/>
          </a:xfrm>
          <a:prstGeom prst="rightArrow">
            <a:avLst/>
          </a:prstGeom>
          <a:solidFill>
            <a:srgbClr val="08751A"/>
          </a:solidFill>
          <a:ln w="9525">
            <a:solidFill>
              <a:srgbClr val="08751A"/>
            </a:solidFill>
            <a:prstDash val="solid"/>
          </a:ln>
        </p:spPr>
        <p:txBody>
          <a:bodyPr/>
          <a:lstStyle/>
          <a:p>
            <a:endParaRPr lang="en-US"/>
          </a:p>
        </p:txBody>
      </p:sp>
      <p:sp>
        <p:nvSpPr>
          <p:cNvPr id="29" name="state-arrow-2">
            <a:extLst>
              <a:ext uri="{FF2B5EF4-FFF2-40B4-BE49-F238E27FC236}">
                <a16:creationId xmlns:a16="http://schemas.microsoft.com/office/drawing/2014/main" id="{088805B8-6748-456A-B8A1-58DD8FE5F7E1}"/>
              </a:ext>
            </a:extLst>
          </p:cNvPr>
          <p:cNvSpPr>
            <a:spLocks noGrp="1"/>
          </p:cNvSpPr>
          <p:nvPr/>
        </p:nvSpPr>
        <p:spPr>
          <a:xfrm>
            <a:off x="20907375" y="5619750"/>
            <a:ext cx="523875" cy="428625"/>
          </a:xfrm>
          <a:prstGeom prst="rightArrow">
            <a:avLst/>
          </a:prstGeom>
          <a:solidFill>
            <a:srgbClr val="08751A"/>
          </a:solidFill>
          <a:ln w="9525">
            <a:solidFill>
              <a:srgbClr val="08751A"/>
            </a:solidFill>
            <a:prstDash val="solid"/>
          </a:ln>
        </p:spPr>
        <p:txBody>
          <a:bodyPr/>
          <a:lstStyle/>
          <a:p>
            <a:endParaRPr lang="en-US"/>
          </a:p>
        </p:txBody>
      </p:sp>
      <p:sp>
        <p:nvSpPr>
          <p:cNvPr id="30" name="state-mini-label">
            <a:extLst>
              <a:ext uri="{FF2B5EF4-FFF2-40B4-BE49-F238E27FC236}">
                <a16:creationId xmlns:a16="http://schemas.microsoft.com/office/drawing/2014/main" id="{A4BA9369-4CF2-4252-A90D-CE9D48F3C243}"/>
              </a:ext>
            </a:extLst>
          </p:cNvPr>
          <p:cNvSpPr>
            <a:spLocks noGrp="1"/>
          </p:cNvSpPr>
          <p:nvPr/>
        </p:nvSpPr>
        <p:spPr>
          <a:xfrm>
            <a:off x="16621125" y="4619625"/>
            <a:ext cx="5905500" cy="523875"/>
          </a:xfrm>
          <a:prstGeom prst="rect">
            <a:avLst/>
          </a:prstGeom>
          <a:noFill/>
          <a:ln w="0">
            <a:noFill/>
            <a:prstDash val="solid"/>
          </a:ln>
        </p:spPr>
        <p:txBody>
          <a:bodyPr wrap="square" lIns="57150" tIns="38100" rIns="57150" bIns="38100" anchor="ctr">
            <a:normAutofit/>
          </a:bodyPr>
          <a:lstStyle/>
          <a:p>
            <a:pPr algn="l">
              <a:defRPr sz="1950" b="1">
                <a:solidFill>
                  <a:srgbClr val="53585F"/>
                </a:solidFill>
                <a:latin typeface="Arial"/>
                <a:ea typeface="Arial"/>
                <a:cs typeface="Arial"/>
              </a:defRPr>
            </a:pPr>
            <a:r>
              <a:rPr sz="1950" b="1">
                <a:solidFill>
                  <a:srgbClr val="53585F"/>
                </a:solidFill>
                <a:latin typeface="Arial"/>
                <a:ea typeface="Arial"/>
                <a:cs typeface="Arial"/>
              </a:rPr>
              <a:t>MESSAGE-TO-MESSAGE MEMORY</a:t>
            </a:r>
          </a:p>
        </p:txBody>
      </p:sp>
      <p:sp>
        <p:nvSpPr>
          <p:cNvPr id="31" name="state-message-n">
            <a:extLst>
              <a:ext uri="{FF2B5EF4-FFF2-40B4-BE49-F238E27FC236}">
                <a16:creationId xmlns:a16="http://schemas.microsoft.com/office/drawing/2014/main" id="{BC9F1410-0858-4FB7-8EDE-79A01EBBE39C}"/>
              </a:ext>
            </a:extLst>
          </p:cNvPr>
          <p:cNvSpPr>
            <a:spLocks noGrp="1"/>
          </p:cNvSpPr>
          <p:nvPr/>
        </p:nvSpPr>
        <p:spPr>
          <a:xfrm>
            <a:off x="16621125" y="5381625"/>
            <a:ext cx="1476375" cy="904875"/>
          </a:xfrm>
          <a:prstGeom prst="roundRect">
            <a:avLst>
              <a:gd name="adj" fmla="val 8421"/>
            </a:avLst>
          </a:prstGeom>
          <a:solidFill>
            <a:srgbClr val="FFFFFF"/>
          </a:solidFill>
          <a:ln w="28575">
            <a:solidFill>
              <a:srgbClr val="53585F"/>
            </a:solidFill>
            <a:prstDash val="solid"/>
          </a:ln>
        </p:spPr>
        <p:txBody>
          <a:bodyPr wrap="square" lIns="152400" tIns="114300" rIns="152400" bIns="114300" anchor="ctr">
            <a:normAutofit/>
          </a:bodyPr>
          <a:lstStyle/>
          <a:p>
            <a:pPr algn="ctr">
              <a:defRPr sz="1725" b="1">
                <a:solidFill>
                  <a:srgbClr val="202124"/>
                </a:solidFill>
                <a:latin typeface="Arial"/>
                <a:ea typeface="Arial"/>
                <a:cs typeface="Arial"/>
              </a:defRPr>
            </a:pPr>
            <a:r>
              <a:rPr sz="1725" b="1">
                <a:solidFill>
                  <a:srgbClr val="202124"/>
                </a:solidFill>
                <a:latin typeface="Arial"/>
                <a:ea typeface="Arial"/>
                <a:cs typeface="Arial"/>
              </a:rPr>
              <a:t>MESSAGE</a:t>
            </a:r>
          </a:p>
          <a:p>
            <a:pPr algn="ctr">
              <a:defRPr sz="1725" b="1">
                <a:solidFill>
                  <a:srgbClr val="202124"/>
                </a:solidFill>
                <a:latin typeface="Arial"/>
                <a:ea typeface="Arial"/>
                <a:cs typeface="Arial"/>
              </a:defRPr>
            </a:pPr>
            <a:r>
              <a:rPr sz="1725" b="1">
                <a:solidFill>
                  <a:srgbClr val="202124"/>
                </a:solidFill>
                <a:latin typeface="Arial"/>
                <a:ea typeface="Arial"/>
                <a:cs typeface="Arial"/>
              </a:rPr>
              <a:t>n</a:t>
            </a:r>
          </a:p>
        </p:txBody>
      </p:sp>
      <p:sp>
        <p:nvSpPr>
          <p:cNvPr id="32" name="state-etpu">
            <a:extLst>
              <a:ext uri="{FF2B5EF4-FFF2-40B4-BE49-F238E27FC236}">
                <a16:creationId xmlns:a16="http://schemas.microsoft.com/office/drawing/2014/main" id="{D1E8863F-E3D9-4AB0-A7A4-2AF2A7A698B2}"/>
              </a:ext>
            </a:extLst>
          </p:cNvPr>
          <p:cNvSpPr>
            <a:spLocks noGrp="1"/>
          </p:cNvSpPr>
          <p:nvPr/>
        </p:nvSpPr>
        <p:spPr>
          <a:xfrm>
            <a:off x="18621375" y="5191125"/>
            <a:ext cx="2286000" cy="1285875"/>
          </a:xfrm>
          <a:prstGeom prst="roundRect">
            <a:avLst>
              <a:gd name="adj" fmla="val 5926"/>
            </a:avLst>
          </a:prstGeom>
          <a:solidFill>
            <a:srgbClr val="EEF7F0"/>
          </a:solidFill>
          <a:ln w="28575">
            <a:solidFill>
              <a:srgbClr val="08751A"/>
            </a:solidFill>
            <a:prstDash val="solid"/>
          </a:ln>
        </p:spPr>
        <p:txBody>
          <a:bodyPr wrap="square" lIns="152400" tIns="114300" rIns="152400" bIns="114300" anchor="ctr">
            <a:normAutofit/>
          </a:bodyPr>
          <a:lstStyle/>
          <a:p>
            <a:pPr algn="ctr">
              <a:defRPr sz="1875" b="1">
                <a:solidFill>
                  <a:srgbClr val="08751A"/>
                </a:solidFill>
                <a:latin typeface="Arial"/>
                <a:ea typeface="Arial"/>
                <a:cs typeface="Arial"/>
              </a:defRPr>
            </a:pPr>
            <a:r>
              <a:rPr sz="1875" b="1" dirty="0">
                <a:solidFill>
                  <a:srgbClr val="08751A"/>
                </a:solidFill>
                <a:latin typeface="Arial"/>
                <a:ea typeface="Arial"/>
                <a:cs typeface="Arial"/>
              </a:rPr>
              <a:t>CMAC + FILTER</a:t>
            </a:r>
          </a:p>
        </p:txBody>
      </p:sp>
      <p:sp>
        <p:nvSpPr>
          <p:cNvPr id="33" name="state-message-next">
            <a:extLst>
              <a:ext uri="{FF2B5EF4-FFF2-40B4-BE49-F238E27FC236}">
                <a16:creationId xmlns:a16="http://schemas.microsoft.com/office/drawing/2014/main" id="{FBE24067-BAFC-4179-9727-0065CF1056C8}"/>
              </a:ext>
            </a:extLst>
          </p:cNvPr>
          <p:cNvSpPr>
            <a:spLocks noGrp="1"/>
          </p:cNvSpPr>
          <p:nvPr/>
        </p:nvSpPr>
        <p:spPr>
          <a:xfrm>
            <a:off x="21431250" y="5381625"/>
            <a:ext cx="1476375" cy="904875"/>
          </a:xfrm>
          <a:prstGeom prst="roundRect">
            <a:avLst>
              <a:gd name="adj" fmla="val 8421"/>
            </a:avLst>
          </a:prstGeom>
          <a:solidFill>
            <a:srgbClr val="FFFFFF"/>
          </a:solidFill>
          <a:ln w="28575">
            <a:solidFill>
              <a:srgbClr val="53585F"/>
            </a:solidFill>
            <a:prstDash val="solid"/>
          </a:ln>
        </p:spPr>
        <p:txBody>
          <a:bodyPr wrap="square" lIns="152400" tIns="114300" rIns="152400" bIns="114300" anchor="ctr">
            <a:normAutofit/>
          </a:bodyPr>
          <a:lstStyle/>
          <a:p>
            <a:pPr algn="ctr">
              <a:defRPr sz="1725" b="1">
                <a:solidFill>
                  <a:srgbClr val="202124"/>
                </a:solidFill>
                <a:latin typeface="Arial"/>
                <a:ea typeface="Arial"/>
                <a:cs typeface="Arial"/>
              </a:defRPr>
            </a:pPr>
            <a:r>
              <a:rPr sz="1725" b="1">
                <a:solidFill>
                  <a:srgbClr val="202124"/>
                </a:solidFill>
                <a:latin typeface="Arial"/>
                <a:ea typeface="Arial"/>
                <a:cs typeface="Arial"/>
              </a:rPr>
              <a:t>MESSAGE</a:t>
            </a:r>
          </a:p>
          <a:p>
            <a:pPr algn="ctr">
              <a:defRPr sz="1725" b="1">
                <a:solidFill>
                  <a:srgbClr val="202124"/>
                </a:solidFill>
                <a:latin typeface="Arial"/>
                <a:ea typeface="Arial"/>
                <a:cs typeface="Arial"/>
              </a:defRPr>
            </a:pPr>
            <a:r>
              <a:rPr sz="1725" b="1">
                <a:solidFill>
                  <a:srgbClr val="202124"/>
                </a:solidFill>
                <a:latin typeface="Arial"/>
                <a:ea typeface="Arial"/>
                <a:cs typeface="Arial"/>
              </a:rPr>
              <a:t>n+1</a:t>
            </a:r>
          </a:p>
        </p:txBody>
      </p:sp>
      <p:sp>
        <p:nvSpPr>
          <p:cNvPr id="34" name="state-card-body">
            <a:extLst>
              <a:ext uri="{FF2B5EF4-FFF2-40B4-BE49-F238E27FC236}">
                <a16:creationId xmlns:a16="http://schemas.microsoft.com/office/drawing/2014/main" id="{C56ACD6E-4374-4999-A374-BE55518FBFBF}"/>
              </a:ext>
            </a:extLst>
          </p:cNvPr>
          <p:cNvSpPr>
            <a:spLocks noGrp="1"/>
          </p:cNvSpPr>
          <p:nvPr/>
        </p:nvSpPr>
        <p:spPr>
          <a:xfrm>
            <a:off x="16621125" y="6762750"/>
            <a:ext cx="5905500" cy="1190625"/>
          </a:xfrm>
          <a:prstGeom prst="rect">
            <a:avLst/>
          </a:prstGeom>
          <a:noFill/>
          <a:ln w="0">
            <a:noFill/>
            <a:prstDash val="solid"/>
          </a:ln>
        </p:spPr>
        <p:txBody>
          <a:bodyPr wrap="square" lIns="57150" tIns="38100" rIns="57150" bIns="38100" anchor="ctr">
            <a:normAutofit/>
          </a:bodyPr>
          <a:lstStyle/>
          <a:p>
            <a:pPr algn="ctr">
              <a:defRPr sz="2175" b="0">
                <a:solidFill>
                  <a:srgbClr val="53585F"/>
                </a:solidFill>
                <a:latin typeface="Arial"/>
                <a:ea typeface="Arial"/>
                <a:cs typeface="Arial"/>
              </a:defRPr>
            </a:pPr>
            <a:r>
              <a:rPr sz="2175" b="0">
                <a:solidFill>
                  <a:srgbClr val="53585F"/>
                </a:solidFill>
                <a:latin typeface="Arial"/>
                <a:ea typeface="Arial"/>
                <a:cs typeface="Arial"/>
              </a:rPr>
              <a:t>Keep authentication history and filtering data available for the next message.</a:t>
            </a:r>
          </a:p>
        </p:txBody>
      </p:sp>
      <p:sp>
        <p:nvSpPr>
          <p:cNvPr id="35" name="state-card-takeaway">
            <a:extLst>
              <a:ext uri="{FF2B5EF4-FFF2-40B4-BE49-F238E27FC236}">
                <a16:creationId xmlns:a16="http://schemas.microsoft.com/office/drawing/2014/main" id="{AA516079-1019-4CD2-9357-B5E971FBADA2}"/>
              </a:ext>
            </a:extLst>
          </p:cNvPr>
          <p:cNvSpPr>
            <a:spLocks noGrp="1"/>
          </p:cNvSpPr>
          <p:nvPr/>
        </p:nvSpPr>
        <p:spPr>
          <a:xfrm>
            <a:off x="16716375" y="8286750"/>
            <a:ext cx="5715000" cy="1000125"/>
          </a:xfrm>
          <a:prstGeom prst="roundRect">
            <a:avLst>
              <a:gd name="adj" fmla="val 7619"/>
            </a:avLst>
          </a:prstGeom>
          <a:solidFill>
            <a:srgbClr val="EEF7F0"/>
          </a:solidFill>
          <a:ln w="28575">
            <a:solidFill>
              <a:srgbClr val="08751A"/>
            </a:solidFill>
            <a:prstDash val="solid"/>
          </a:ln>
        </p:spPr>
        <p:txBody>
          <a:bodyPr wrap="square" lIns="152400" tIns="114300" rIns="152400" bIns="114300" anchor="ctr">
            <a:normAutofit/>
          </a:bodyPr>
          <a:lstStyle/>
          <a:p>
            <a:pPr algn="ctr">
              <a:defRPr sz="2250" b="1">
                <a:solidFill>
                  <a:srgbClr val="08751A"/>
                </a:solidFill>
                <a:latin typeface="Arial"/>
                <a:ea typeface="Arial"/>
                <a:cs typeface="Arial"/>
              </a:defRPr>
            </a:pPr>
            <a:r>
              <a:rPr sz="2250" b="1">
                <a:solidFill>
                  <a:srgbClr val="08751A"/>
                </a:solidFill>
                <a:latin typeface="Arial"/>
                <a:ea typeface="Arial"/>
                <a:cs typeface="Arial"/>
              </a:rPr>
              <a:t>PERSISTENT GLOBAL STATE</a:t>
            </a:r>
          </a:p>
        </p:txBody>
      </p:sp>
    </p:spTree>
    <p:extLst>
      <p:ext uri="{BB962C8B-B14F-4D97-AF65-F5344CB8AC3E}">
        <p14:creationId xmlns:p14="http://schemas.microsoft.com/office/powerpoint/2010/main" val="441215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Google Shape;165;g311d8ed565f_0_80">
            <a:extLst>
              <a:ext uri="{FF2B5EF4-FFF2-40B4-BE49-F238E27FC236}">
                <a16:creationId xmlns:a16="http://schemas.microsoft.com/office/drawing/2014/main" id="{C4F806AC-E85C-4B9B-827C-512328FF32C4}"/>
              </a:ext>
            </a:extLst>
          </p:cNvPr>
          <p:cNvSpPr>
            <a:spLocks noGrp="1"/>
          </p:cNvSpPr>
          <p:nvPr>
            <p:ph type="body" idx="10"/>
          </p:nvPr>
        </p:nvSpPr>
        <p:spPr>
          <a:xfrm>
            <a:off x="1143000" y="3333750"/>
            <a:ext cx="7858125" cy="6858000"/>
          </a:xfrm>
          <a:prstGeom prst="rect">
            <a:avLst/>
          </a:prstGeom>
          <a:solidFill>
            <a:srgbClr val="000000">
              <a:alpha val="0"/>
            </a:srgbClr>
          </a:solidFill>
          <a:ln w="0">
            <a:solidFill>
              <a:srgbClr val="000000">
                <a:alpha val="0"/>
              </a:srgbClr>
            </a:solidFill>
            <a:prstDash val="solid"/>
          </a:ln>
        </p:spPr>
        <p:txBody>
          <a:bodyPr spcFirstLastPara="1" wrap="square" lIns="0" tIns="0" rIns="0" bIns="0" anchor="ctr">
            <a:normAutofit/>
          </a:bodyPr>
          <a:lstStyle/>
          <a:p>
            <a:pPr algn="ctr">
              <a:spcAft>
                <a:spcPts val="10"/>
              </a:spcAft>
              <a:buNone/>
              <a:defRPr sz="5100" b="0">
                <a:solidFill>
                  <a:srgbClr val="202124"/>
                </a:solidFill>
                <a:latin typeface="Arial"/>
                <a:ea typeface="Arial"/>
                <a:cs typeface="Arial"/>
              </a:defRPr>
            </a:pPr>
            <a:r>
              <a:rPr sz="9150" b="1" dirty="0">
                <a:solidFill>
                  <a:srgbClr val="076C18"/>
                </a:solidFill>
              </a:rPr>
              <a:t>22.7%</a:t>
            </a:r>
          </a:p>
          <a:p>
            <a:pPr algn="ctr">
              <a:spcAft>
                <a:spcPts val="34"/>
              </a:spcAft>
              <a:buNone/>
              <a:defRPr sz="5100" b="0">
                <a:solidFill>
                  <a:srgbClr val="202124"/>
                </a:solidFill>
                <a:latin typeface="Arial"/>
                <a:ea typeface="Arial"/>
                <a:cs typeface="Arial"/>
              </a:defRPr>
            </a:pPr>
            <a:r>
              <a:rPr sz="4350" b="1" dirty="0">
                <a:solidFill>
                  <a:srgbClr val="202124"/>
                </a:solidFill>
              </a:rPr>
              <a:t>of samples landed in an idle-loop region</a:t>
            </a:r>
          </a:p>
          <a:p>
            <a:pPr algn="ctr">
              <a:spcAft>
                <a:spcPts val="0"/>
              </a:spcAft>
              <a:buNone/>
              <a:defRPr sz="5100" b="0">
                <a:solidFill>
                  <a:srgbClr val="202124"/>
                </a:solidFill>
                <a:latin typeface="Arial"/>
                <a:ea typeface="Arial"/>
                <a:cs typeface="Arial"/>
              </a:defRPr>
            </a:pPr>
            <a:r>
              <a:rPr sz="3600" b="1" dirty="0">
                <a:solidFill>
                  <a:srgbClr val="53585F"/>
                </a:solidFill>
              </a:rPr>
              <a:t>Headroom—not one continuous time window</a:t>
            </a:r>
          </a:p>
        </p:txBody>
      </p:sp>
      <p:sp>
        <p:nvSpPr>
          <p:cNvPr id="2" name="Text Placeholder 1">
            <a:extLst>
              <a:ext uri="{FF2B5EF4-FFF2-40B4-BE49-F238E27FC236}">
                <a16:creationId xmlns:a16="http://schemas.microsoft.com/office/drawing/2014/main" id="{830E6A92-3CE1-643D-801B-7D2CF71025D4}"/>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5100" b="1">
                <a:solidFill>
                  <a:srgbClr val="202124"/>
                </a:solidFill>
                <a:latin typeface="Arial"/>
                <a:ea typeface="Arial"/>
                <a:cs typeface="Arial"/>
              </a:defRPr>
            </a:pPr>
            <a:r>
              <a:rPr sz="5100" b="1">
                <a:solidFill>
                  <a:srgbClr val="202124"/>
                </a:solidFill>
                <a:latin typeface="Arial"/>
                <a:ea typeface="Arial"/>
                <a:cs typeface="Arial"/>
              </a:rPr>
              <a:t>Profiling revealed processor headroom</a:t>
            </a:r>
          </a:p>
        </p:txBody>
      </p:sp>
      <p:pic>
        <p:nvPicPr>
          <p:cNvPr id="170" name="Google Shape;166;g311d8ed565f_0_80"/>
          <p:cNvPicPr>
            <a:picLocks noChangeAspect="1"/>
          </p:cNvPicPr>
          <p:nvPr/>
        </p:nvPicPr>
        <p:blipFill rotWithShape="1">
          <a:blip r:embed="rId3">
            <a:alphaModFix/>
          </a:blip>
          <a:srcRect/>
          <a:stretch/>
        </p:blipFill>
        <p:spPr>
          <a:xfrm>
            <a:off x="9385300" y="8543650"/>
            <a:ext cx="14173200" cy="3810000"/>
          </a:xfrm>
          <a:prstGeom prst="rect">
            <a:avLst/>
          </a:prstGeom>
          <a:ln>
            <a:noFill/>
          </a:ln>
        </p:spPr>
      </p:pic>
      <p:pic>
        <p:nvPicPr>
          <p:cNvPr id="171" name="Google Shape;167;g311d8ed565f_0_80"/>
          <p:cNvPicPr>
            <a:picLocks noChangeAspect="1"/>
          </p:cNvPicPr>
          <p:nvPr/>
        </p:nvPicPr>
        <p:blipFill rotWithShape="1">
          <a:blip r:embed="rId4">
            <a:alphaModFix/>
          </a:blip>
          <a:srcRect r="61619" b="84490"/>
          <a:stretch/>
        </p:blipFill>
        <p:spPr>
          <a:xfrm>
            <a:off x="9385296" y="1607580"/>
            <a:ext cx="14173204" cy="6388572"/>
          </a:xfrm>
          <a:prstGeom prst="rect">
            <a:avLst/>
          </a:prstGeom>
          <a:ln>
            <a:noFill/>
          </a:ln>
        </p:spPr>
      </p:pic>
    </p:spTree>
    <p:extLst>
      <p:ext uri="{BB962C8B-B14F-4D97-AF65-F5344CB8AC3E}">
        <p14:creationId xmlns:p14="http://schemas.microsoft.com/office/powerpoint/2010/main" val="3443070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Google Shape;174;g311d8ed565f_0_88">
            <a:extLst>
              <a:ext uri="{FF2B5EF4-FFF2-40B4-BE49-F238E27FC236}">
                <a16:creationId xmlns:a16="http://schemas.microsoft.com/office/drawing/2014/main" id="{791598B7-6328-47F8-BDD8-86E84EB0CF5F}"/>
              </a:ext>
            </a:extLst>
          </p:cNvPr>
          <p:cNvSpPr>
            <a:spLocks noGrp="1"/>
          </p:cNvSpPr>
          <p:nvPr>
            <p:ph type="body" idx="10"/>
          </p:nvPr>
        </p:nvSpPr>
        <p:spPr>
          <a:xfrm>
            <a:off x="1428750" y="3143250"/>
            <a:ext cx="7495794" cy="6858000"/>
          </a:xfrm>
          <a:prstGeom prst="rect">
            <a:avLst/>
          </a:prstGeom>
          <a:solidFill>
            <a:srgbClr val="000000">
              <a:alpha val="0"/>
            </a:srgbClr>
          </a:solidFill>
          <a:ln w="0">
            <a:solidFill>
              <a:srgbClr val="000000">
                <a:alpha val="0"/>
              </a:srgbClr>
            </a:solidFill>
            <a:prstDash val="solid"/>
          </a:ln>
        </p:spPr>
        <p:txBody>
          <a:bodyPr spcFirstLastPara="1" wrap="square" lIns="0" tIns="0" rIns="0" bIns="0" anchor="ctr">
            <a:normAutofit/>
          </a:bodyPr>
          <a:lstStyle/>
          <a:p>
            <a:pPr algn="ctr">
              <a:spcAft>
                <a:spcPts val="5"/>
              </a:spcAft>
              <a:buNone/>
              <a:defRPr sz="5100" b="0">
                <a:solidFill>
                  <a:srgbClr val="202124"/>
                </a:solidFill>
                <a:latin typeface="Arial"/>
                <a:ea typeface="Arial"/>
                <a:cs typeface="Arial"/>
              </a:defRPr>
            </a:pPr>
            <a:r>
              <a:rPr sz="8400" b="1">
                <a:solidFill>
                  <a:srgbClr val="076C18"/>
                </a:solidFill>
              </a:rPr>
              <a:t>32 µs</a:t>
            </a:r>
          </a:p>
          <a:p>
            <a:pPr algn="ctr">
              <a:spcAft>
                <a:spcPts val="28"/>
              </a:spcAft>
              <a:buNone/>
              <a:defRPr sz="5100" b="0">
                <a:solidFill>
                  <a:srgbClr val="202124"/>
                </a:solidFill>
                <a:latin typeface="Arial"/>
                <a:ea typeface="Arial"/>
                <a:cs typeface="Arial"/>
              </a:defRPr>
            </a:pPr>
            <a:r>
              <a:rPr sz="4200" b="1">
                <a:solidFill>
                  <a:srgbClr val="202124"/>
                </a:solidFill>
              </a:rPr>
              <a:t>average CMAC</a:t>
            </a:r>
          </a:p>
          <a:p>
            <a:pPr algn="ctr">
              <a:spcAft>
                <a:spcPts val="20"/>
              </a:spcAft>
              <a:buNone/>
              <a:defRPr sz="5100" b="0">
                <a:solidFill>
                  <a:srgbClr val="202124"/>
                </a:solidFill>
                <a:latin typeface="Arial"/>
                <a:ea typeface="Arial"/>
                <a:cs typeface="Arial"/>
              </a:defRPr>
            </a:pPr>
            <a:r>
              <a:rPr sz="5700" b="1">
                <a:solidFill>
                  <a:srgbClr val="202124"/>
                </a:solidFill>
              </a:rPr>
              <a:t>0.5% CPU</a:t>
            </a:r>
          </a:p>
          <a:p>
            <a:pPr algn="ctr">
              <a:spcAft>
                <a:spcPts val="0"/>
              </a:spcAft>
              <a:buNone/>
              <a:defRPr sz="5100" b="0">
                <a:solidFill>
                  <a:srgbClr val="202124"/>
                </a:solidFill>
                <a:latin typeface="Arial"/>
                <a:ea typeface="Arial"/>
                <a:cs typeface="Arial"/>
              </a:defRPr>
            </a:pPr>
            <a:r>
              <a:rPr sz="3750" b="1">
                <a:solidFill>
                  <a:srgbClr val="53585F"/>
                </a:solidFill>
              </a:rPr>
              <a:t>250–500 µs per CAN frame</a:t>
            </a:r>
          </a:p>
        </p:txBody>
      </p:sp>
      <p:sp>
        <p:nvSpPr>
          <p:cNvPr id="2" name="Text Placeholder 1">
            <a:extLst>
              <a:ext uri="{FF2B5EF4-FFF2-40B4-BE49-F238E27FC236}">
                <a16:creationId xmlns:a16="http://schemas.microsoft.com/office/drawing/2014/main" id="{981F5E99-FF69-46D0-8C46-FA02C5F9F888}"/>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4950" b="1">
                <a:solidFill>
                  <a:srgbClr val="202124"/>
                </a:solidFill>
                <a:latin typeface="Arial"/>
                <a:ea typeface="Arial"/>
                <a:cs typeface="Arial"/>
              </a:defRPr>
            </a:pPr>
            <a:r>
              <a:rPr sz="4950" b="1">
                <a:solidFill>
                  <a:srgbClr val="202124"/>
                </a:solidFill>
                <a:latin typeface="Arial"/>
                <a:ea typeface="Arial"/>
                <a:cs typeface="Arial"/>
              </a:rPr>
              <a:t>The CMAC workload fit inside that headroom</a:t>
            </a:r>
          </a:p>
        </p:txBody>
      </p:sp>
      <p:pic>
        <p:nvPicPr>
          <p:cNvPr id="178" name="Google Shape;176;g311d8ed565f_0_88"/>
          <p:cNvPicPr>
            <a:picLocks noChangeAspect="1"/>
          </p:cNvPicPr>
          <p:nvPr/>
        </p:nvPicPr>
        <p:blipFill rotWithShape="1">
          <a:blip r:embed="rId3">
            <a:alphaModFix/>
          </a:blip>
          <a:srcRect r="69533" b="72735"/>
          <a:stretch/>
        </p:blipFill>
        <p:spPr>
          <a:xfrm>
            <a:off x="8924543" y="2095501"/>
            <a:ext cx="15133031" cy="9998128"/>
          </a:xfrm>
          <a:prstGeom prst="rect">
            <a:avLst/>
          </a:prstGeom>
          <a:ln>
            <a:noFill/>
          </a:ln>
        </p:spPr>
      </p:pic>
    </p:spTree>
    <p:extLst>
      <p:ext uri="{BB962C8B-B14F-4D97-AF65-F5344CB8AC3E}">
        <p14:creationId xmlns:p14="http://schemas.microsoft.com/office/powerpoint/2010/main" val="3464763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ED1C3D-1891-D241-C048-46EF3F7FC17C}"/>
              </a:ext>
            </a:extLst>
          </p:cNvPr>
          <p:cNvSpPr>
            <a:spLocks noGrp="1"/>
          </p:cNvSpPr>
          <p:nvPr>
            <p:ph type="body" idx="10"/>
          </p:nvPr>
        </p:nvSpPr>
        <p:spPr>
          <a:xfrm>
            <a:off x="1143000" y="3333750"/>
            <a:ext cx="9429750" cy="6667500"/>
          </a:xfrm>
        </p:spPr>
        <p:txBody>
          <a:bodyPr wrap="square" lIns="0" tIns="0" rIns="0" bIns="0" anchor="ctr">
            <a:normAutofit/>
          </a:bodyPr>
          <a:lstStyle/>
          <a:p>
            <a:pPr algn="l">
              <a:spcAft>
                <a:spcPts val="0"/>
              </a:spcAft>
              <a:buNone/>
              <a:defRPr sz="5100" b="0">
                <a:solidFill>
                  <a:srgbClr val="202124"/>
                </a:solidFill>
                <a:latin typeface="Arial"/>
                <a:ea typeface="Arial"/>
                <a:cs typeface="Arial"/>
              </a:defRPr>
            </a:pPr>
            <a:r>
              <a:rPr sz="4650" b="1" dirty="0">
                <a:solidFill>
                  <a:srgbClr val="202124"/>
                </a:solidFill>
              </a:rPr>
              <a:t>Unused </a:t>
            </a:r>
            <a:r>
              <a:rPr sz="4650" b="1" dirty="0" err="1">
                <a:solidFill>
                  <a:srgbClr val="202124"/>
                </a:solidFill>
              </a:rPr>
              <a:t>eTPU</a:t>
            </a:r>
            <a:r>
              <a:rPr sz="4650" b="1" dirty="0">
                <a:solidFill>
                  <a:srgbClr val="202124"/>
                </a:solidFill>
              </a:rPr>
              <a:t> RAM held the patch state.</a:t>
            </a:r>
          </a:p>
        </p:txBody>
      </p:sp>
      <p:sp>
        <p:nvSpPr>
          <p:cNvPr id="3" name="Text Placeholder 2">
            <a:extLst>
              <a:ext uri="{FF2B5EF4-FFF2-40B4-BE49-F238E27FC236}">
                <a16:creationId xmlns:a16="http://schemas.microsoft.com/office/drawing/2014/main" id="{8A91665F-3729-ACBF-E69A-0D8B8C93C419}"/>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5025" b="1">
                <a:solidFill>
                  <a:srgbClr val="202124"/>
                </a:solidFill>
                <a:latin typeface="Arial"/>
                <a:ea typeface="Arial"/>
                <a:cs typeface="Arial"/>
              </a:defRPr>
            </a:pPr>
            <a:r>
              <a:rPr sz="5025" b="1" dirty="0">
                <a:solidFill>
                  <a:srgbClr val="202124"/>
                </a:solidFill>
                <a:latin typeface="Arial"/>
                <a:ea typeface="Arial"/>
                <a:cs typeface="Arial"/>
              </a:rPr>
              <a:t>Underutilized memory provided the space</a:t>
            </a:r>
            <a:r>
              <a:rPr lang="en-US" sz="5025" b="1" dirty="0">
                <a:solidFill>
                  <a:srgbClr val="202124"/>
                </a:solidFill>
                <a:latin typeface="Arial"/>
                <a:ea typeface="Arial"/>
                <a:cs typeface="Arial"/>
              </a:rPr>
              <a:t> for state</a:t>
            </a:r>
            <a:endParaRPr sz="5025" b="1" dirty="0">
              <a:solidFill>
                <a:srgbClr val="202124"/>
              </a:solidFill>
              <a:latin typeface="Arial"/>
              <a:ea typeface="Arial"/>
              <a:cs typeface="Arial"/>
            </a:endParaRPr>
          </a:p>
        </p:txBody>
      </p:sp>
      <p:sp>
        <p:nvSpPr>
          <p:cNvPr id="4" name="memory-chip">
            <a:extLst>
              <a:ext uri="{FF2B5EF4-FFF2-40B4-BE49-F238E27FC236}">
                <a16:creationId xmlns:a16="http://schemas.microsoft.com/office/drawing/2014/main" id="{107B20D6-A59D-4536-BD1B-5E3B92F08198}"/>
              </a:ext>
            </a:extLst>
          </p:cNvPr>
          <p:cNvSpPr>
            <a:spLocks noGrp="1"/>
          </p:cNvSpPr>
          <p:nvPr/>
        </p:nvSpPr>
        <p:spPr>
          <a:xfrm>
            <a:off x="11620500" y="2714625"/>
            <a:ext cx="10668000" cy="8429625"/>
          </a:xfrm>
          <a:prstGeom prst="roundRect">
            <a:avLst>
              <a:gd name="adj" fmla="val 1356"/>
            </a:avLst>
          </a:prstGeom>
          <a:solidFill>
            <a:srgbClr val="000000">
              <a:alpha val="0"/>
            </a:srgbClr>
          </a:solidFill>
          <a:ln w="38100">
            <a:solidFill>
              <a:srgbClr val="53585F"/>
            </a:solidFill>
            <a:prstDash val="solid"/>
          </a:ln>
        </p:spPr>
        <p:txBody>
          <a:bodyPr wrap="square" lIns="209550" tIns="152400" rIns="209550" bIns="152400" anchor="ctr">
            <a:normAutofit/>
          </a:bodyPr>
          <a:lstStyle/>
          <a:p>
            <a:endParaRPr/>
          </a:p>
        </p:txBody>
      </p:sp>
      <p:sp>
        <p:nvSpPr>
          <p:cNvPr id="5" name="memory-chip-label">
            <a:extLst>
              <a:ext uri="{FF2B5EF4-FFF2-40B4-BE49-F238E27FC236}">
                <a16:creationId xmlns:a16="http://schemas.microsoft.com/office/drawing/2014/main" id="{6834B1DE-956B-42AC-B021-D35F7298E65F}"/>
              </a:ext>
            </a:extLst>
          </p:cNvPr>
          <p:cNvSpPr>
            <a:spLocks noGrp="1"/>
          </p:cNvSpPr>
          <p:nvPr/>
        </p:nvSpPr>
        <p:spPr>
          <a:xfrm>
            <a:off x="12192000" y="3000375"/>
            <a:ext cx="9525000" cy="809625"/>
          </a:xfrm>
          <a:prstGeom prst="rect">
            <a:avLst/>
          </a:prstGeom>
          <a:solidFill>
            <a:srgbClr val="000000">
              <a:alpha val="0"/>
            </a:srgbClr>
          </a:solidFill>
          <a:ln w="0">
            <a:solidFill>
              <a:srgbClr val="000000">
                <a:alpha val="0"/>
              </a:srgbClr>
            </a:solidFill>
            <a:prstDash val="solid"/>
          </a:ln>
        </p:spPr>
        <p:txBody>
          <a:bodyPr wrap="square" lIns="171450" tIns="114300" rIns="171450" bIns="114300" anchor="ctr">
            <a:normAutofit/>
          </a:bodyPr>
          <a:lstStyle/>
          <a:p>
            <a:pPr algn="ctr">
              <a:buNone/>
              <a:defRPr sz="3750" b="1">
                <a:solidFill>
                  <a:srgbClr val="53585F"/>
                </a:solidFill>
                <a:latin typeface="Arial"/>
                <a:ea typeface="Arial"/>
                <a:cs typeface="Arial"/>
              </a:defRPr>
            </a:pPr>
            <a:r>
              <a:rPr sz="3750" b="1">
                <a:solidFill>
                  <a:srgbClr val="53585F"/>
                </a:solidFill>
                <a:latin typeface="Arial"/>
                <a:ea typeface="Arial"/>
                <a:cs typeface="Arial"/>
              </a:rPr>
              <a:t>MPC5674F</a:t>
            </a:r>
          </a:p>
        </p:txBody>
      </p:sp>
      <p:sp>
        <p:nvSpPr>
          <p:cNvPr id="6" name="memory-component-1">
            <a:extLst>
              <a:ext uri="{FF2B5EF4-FFF2-40B4-BE49-F238E27FC236}">
                <a16:creationId xmlns:a16="http://schemas.microsoft.com/office/drawing/2014/main" id="{C7EE75B2-CDAE-4ADC-8FC5-9C783A706CAB}"/>
              </a:ext>
            </a:extLst>
          </p:cNvPr>
          <p:cNvSpPr>
            <a:spLocks noGrp="1"/>
          </p:cNvSpPr>
          <p:nvPr/>
        </p:nvSpPr>
        <p:spPr>
          <a:xfrm>
            <a:off x="13096875" y="4095750"/>
            <a:ext cx="7715250" cy="1000125"/>
          </a:xfrm>
          <a:prstGeom prst="roundRect">
            <a:avLst>
              <a:gd name="adj" fmla="val 11429"/>
            </a:avLst>
          </a:prstGeom>
          <a:solidFill>
            <a:srgbClr val="FFFFFF"/>
          </a:solidFill>
          <a:ln w="19050">
            <a:solidFill>
              <a:srgbClr val="B7BBBF"/>
            </a:solidFill>
            <a:prstDash val="solid"/>
          </a:ln>
        </p:spPr>
        <p:txBody>
          <a:bodyPr wrap="square" lIns="171450" tIns="114300" rIns="171450" bIns="114300" anchor="ctr">
            <a:normAutofit/>
          </a:bodyPr>
          <a:lstStyle/>
          <a:p>
            <a:pPr algn="ctr">
              <a:buNone/>
              <a:defRPr sz="3150" b="1">
                <a:solidFill>
                  <a:srgbClr val="53585F"/>
                </a:solidFill>
                <a:latin typeface="Arial"/>
                <a:ea typeface="Arial"/>
                <a:cs typeface="Arial"/>
              </a:defRPr>
            </a:pPr>
            <a:r>
              <a:rPr sz="3150" b="1">
                <a:solidFill>
                  <a:srgbClr val="53585F"/>
                </a:solidFill>
                <a:latin typeface="Arial"/>
                <a:ea typeface="Arial"/>
                <a:cs typeface="Arial"/>
              </a:rPr>
              <a:t>MAIN CPU</a:t>
            </a:r>
          </a:p>
        </p:txBody>
      </p:sp>
      <p:sp>
        <p:nvSpPr>
          <p:cNvPr id="7" name="memory-component-2">
            <a:extLst>
              <a:ext uri="{FF2B5EF4-FFF2-40B4-BE49-F238E27FC236}">
                <a16:creationId xmlns:a16="http://schemas.microsoft.com/office/drawing/2014/main" id="{B5414CFD-AC1E-4BAB-9ADF-EF6C6EDE650C}"/>
              </a:ext>
            </a:extLst>
          </p:cNvPr>
          <p:cNvSpPr>
            <a:spLocks noGrp="1"/>
          </p:cNvSpPr>
          <p:nvPr/>
        </p:nvSpPr>
        <p:spPr>
          <a:xfrm>
            <a:off x="13096875" y="5476875"/>
            <a:ext cx="7715250" cy="1000125"/>
          </a:xfrm>
          <a:prstGeom prst="roundRect">
            <a:avLst>
              <a:gd name="adj" fmla="val 11429"/>
            </a:avLst>
          </a:prstGeom>
          <a:solidFill>
            <a:srgbClr val="FFFFFF"/>
          </a:solidFill>
          <a:ln w="19050">
            <a:solidFill>
              <a:srgbClr val="B7BBBF"/>
            </a:solidFill>
            <a:prstDash val="solid"/>
          </a:ln>
        </p:spPr>
        <p:txBody>
          <a:bodyPr wrap="square" lIns="171450" tIns="114300" rIns="171450" bIns="114300" anchor="ctr">
            <a:normAutofit/>
          </a:bodyPr>
          <a:lstStyle/>
          <a:p>
            <a:pPr algn="ctr">
              <a:buNone/>
              <a:defRPr sz="3150" b="1">
                <a:solidFill>
                  <a:srgbClr val="53585F"/>
                </a:solidFill>
                <a:latin typeface="Arial"/>
                <a:ea typeface="Arial"/>
                <a:cs typeface="Arial"/>
              </a:defRPr>
            </a:pPr>
            <a:r>
              <a:rPr sz="3150" b="1">
                <a:solidFill>
                  <a:srgbClr val="53585F"/>
                </a:solidFill>
                <a:latin typeface="Arial"/>
                <a:ea typeface="Arial"/>
                <a:cs typeface="Arial"/>
              </a:rPr>
              <a:t>FLASH</a:t>
            </a:r>
          </a:p>
        </p:txBody>
      </p:sp>
      <p:sp>
        <p:nvSpPr>
          <p:cNvPr id="8" name="memory-component-3">
            <a:extLst>
              <a:ext uri="{FF2B5EF4-FFF2-40B4-BE49-F238E27FC236}">
                <a16:creationId xmlns:a16="http://schemas.microsoft.com/office/drawing/2014/main" id="{332A8847-99DA-4777-9A95-DA5564FA5B97}"/>
              </a:ext>
            </a:extLst>
          </p:cNvPr>
          <p:cNvSpPr>
            <a:spLocks noGrp="1"/>
          </p:cNvSpPr>
          <p:nvPr/>
        </p:nvSpPr>
        <p:spPr>
          <a:xfrm>
            <a:off x="13096875" y="6858000"/>
            <a:ext cx="7715250" cy="1000125"/>
          </a:xfrm>
          <a:prstGeom prst="roundRect">
            <a:avLst>
              <a:gd name="adj" fmla="val 11429"/>
            </a:avLst>
          </a:prstGeom>
          <a:solidFill>
            <a:srgbClr val="FFFFFF"/>
          </a:solidFill>
          <a:ln w="19050">
            <a:solidFill>
              <a:srgbClr val="B7BBBF"/>
            </a:solidFill>
            <a:prstDash val="solid"/>
          </a:ln>
        </p:spPr>
        <p:txBody>
          <a:bodyPr wrap="square" lIns="171450" tIns="114300" rIns="171450" bIns="114300" anchor="ctr">
            <a:normAutofit/>
          </a:bodyPr>
          <a:lstStyle/>
          <a:p>
            <a:pPr algn="ctr">
              <a:buNone/>
              <a:defRPr sz="3150" b="1">
                <a:solidFill>
                  <a:srgbClr val="53585F"/>
                </a:solidFill>
                <a:latin typeface="Arial"/>
                <a:ea typeface="Arial"/>
                <a:cs typeface="Arial"/>
              </a:defRPr>
            </a:pPr>
            <a:r>
              <a:rPr sz="3150" b="1">
                <a:solidFill>
                  <a:srgbClr val="53585F"/>
                </a:solidFill>
                <a:latin typeface="Arial"/>
                <a:ea typeface="Arial"/>
                <a:cs typeface="Arial"/>
              </a:rPr>
              <a:t>GENERAL RAM</a:t>
            </a:r>
          </a:p>
        </p:txBody>
      </p:sp>
      <p:sp>
        <p:nvSpPr>
          <p:cNvPr id="9" name="memory-component-4">
            <a:extLst>
              <a:ext uri="{FF2B5EF4-FFF2-40B4-BE49-F238E27FC236}">
                <a16:creationId xmlns:a16="http://schemas.microsoft.com/office/drawing/2014/main" id="{210950B2-2076-4D9A-8085-46E1024CEA12}"/>
              </a:ext>
            </a:extLst>
          </p:cNvPr>
          <p:cNvSpPr>
            <a:spLocks noGrp="1"/>
          </p:cNvSpPr>
          <p:nvPr/>
        </p:nvSpPr>
        <p:spPr>
          <a:xfrm>
            <a:off x="13096875" y="8239125"/>
            <a:ext cx="7715250" cy="1000125"/>
          </a:xfrm>
          <a:prstGeom prst="roundRect">
            <a:avLst>
              <a:gd name="adj" fmla="val 11429"/>
            </a:avLst>
          </a:prstGeom>
          <a:solidFill>
            <a:srgbClr val="FFFFFF"/>
          </a:solidFill>
          <a:ln w="19050">
            <a:solidFill>
              <a:srgbClr val="B7BBBF"/>
            </a:solidFill>
            <a:prstDash val="solid"/>
          </a:ln>
        </p:spPr>
        <p:txBody>
          <a:bodyPr wrap="square" lIns="171450" tIns="114300" rIns="171450" bIns="114300" anchor="ctr">
            <a:normAutofit/>
          </a:bodyPr>
          <a:lstStyle/>
          <a:p>
            <a:pPr algn="ctr">
              <a:buNone/>
              <a:defRPr sz="3000" b="1">
                <a:solidFill>
                  <a:srgbClr val="53585F"/>
                </a:solidFill>
                <a:latin typeface="Arial"/>
                <a:ea typeface="Arial"/>
                <a:cs typeface="Arial"/>
              </a:defRPr>
            </a:pPr>
            <a:r>
              <a:rPr sz="3000" b="1">
                <a:solidFill>
                  <a:srgbClr val="53585F"/>
                </a:solidFill>
                <a:latin typeface="Arial"/>
                <a:ea typeface="Arial"/>
                <a:cs typeface="Arial"/>
              </a:rPr>
              <a:t>CAN CONTROLLERS</a:t>
            </a:r>
          </a:p>
        </p:txBody>
      </p:sp>
      <p:sp>
        <p:nvSpPr>
          <p:cNvPr id="10" name="memory-component-5">
            <a:extLst>
              <a:ext uri="{FF2B5EF4-FFF2-40B4-BE49-F238E27FC236}">
                <a16:creationId xmlns:a16="http://schemas.microsoft.com/office/drawing/2014/main" id="{02A4471F-3D2B-42E7-B115-2C60616E485A}"/>
              </a:ext>
            </a:extLst>
          </p:cNvPr>
          <p:cNvSpPr>
            <a:spLocks noGrp="1"/>
          </p:cNvSpPr>
          <p:nvPr/>
        </p:nvSpPr>
        <p:spPr>
          <a:xfrm>
            <a:off x="13096875" y="9620250"/>
            <a:ext cx="7715250" cy="1143000"/>
          </a:xfrm>
          <a:prstGeom prst="roundRect">
            <a:avLst>
              <a:gd name="adj" fmla="val 10000"/>
            </a:avLst>
          </a:prstGeom>
          <a:solidFill>
            <a:srgbClr val="076C18"/>
          </a:solidFill>
          <a:ln w="19050">
            <a:solidFill>
              <a:srgbClr val="076C18"/>
            </a:solidFill>
            <a:prstDash val="solid"/>
          </a:ln>
        </p:spPr>
        <p:txBody>
          <a:bodyPr wrap="square" lIns="171450" tIns="114300" rIns="171450" bIns="114300" anchor="ctr">
            <a:normAutofit fontScale="86212" lnSpcReduction="10000"/>
          </a:bodyPr>
          <a:lstStyle/>
          <a:p>
            <a:pPr algn="ctr">
              <a:buNone/>
              <a:defRPr sz="3225" b="1">
                <a:solidFill>
                  <a:srgbClr val="FFFFFF"/>
                </a:solidFill>
                <a:latin typeface="Arial"/>
                <a:ea typeface="Arial"/>
                <a:cs typeface="Arial"/>
              </a:defRPr>
            </a:pPr>
            <a:r>
              <a:rPr sz="3225" b="1">
                <a:solidFill>
                  <a:srgbClr val="FFFFFF"/>
                </a:solidFill>
                <a:latin typeface="Arial"/>
                <a:ea typeface="Arial"/>
                <a:cs typeface="Arial"/>
              </a:rPr>
              <a:t>eTPU RAM</a:t>
            </a:r>
          </a:p>
          <a:p>
            <a:pPr algn="ctr">
              <a:buNone/>
              <a:defRPr sz="3225" b="1">
                <a:solidFill>
                  <a:srgbClr val="FFFFFF"/>
                </a:solidFill>
                <a:latin typeface="Arial"/>
                <a:ea typeface="Arial"/>
                <a:cs typeface="Arial"/>
              </a:defRPr>
            </a:pPr>
            <a:r>
              <a:rPr sz="3225" b="1">
                <a:solidFill>
                  <a:srgbClr val="FFFFFF"/>
                </a:solidFill>
                <a:latin typeface="Arial"/>
                <a:ea typeface="Arial"/>
                <a:cs typeface="Arial"/>
              </a:rPr>
              <a:t>PATCH STATE</a:t>
            </a:r>
          </a:p>
        </p:txBody>
      </p:sp>
    </p:spTree>
    <p:extLst>
      <p:ext uri="{BB962C8B-B14F-4D97-AF65-F5344CB8AC3E}">
        <p14:creationId xmlns:p14="http://schemas.microsoft.com/office/powerpoint/2010/main" val="3843276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29AD6-28B0-2E35-72B8-AD84D4C9A2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872C5C1-11D3-19D1-7536-0D3ECD025C18}"/>
              </a:ext>
            </a:extLst>
          </p:cNvPr>
          <p:cNvSpPr>
            <a:spLocks noGrp="1"/>
          </p:cNvSpPr>
          <p:nvPr>
            <p:ph type="body" idx="10"/>
          </p:nvPr>
        </p:nvSpPr>
        <p:spPr>
          <a:xfrm>
            <a:off x="1143000" y="3333750"/>
            <a:ext cx="9429750" cy="6667500"/>
          </a:xfrm>
        </p:spPr>
        <p:txBody>
          <a:bodyPr wrap="square" lIns="0" tIns="0" rIns="0" bIns="0" anchor="ctr">
            <a:normAutofit/>
          </a:bodyPr>
          <a:lstStyle/>
          <a:p>
            <a:pPr lvl="0" rtl="0">
              <a:lnSpc>
                <a:spcPct val="90000"/>
              </a:lnSpc>
              <a:spcBef>
                <a:spcPts val="1000"/>
              </a:spcBef>
              <a:buSzPts val="1600"/>
            </a:pPr>
            <a:r>
              <a:rPr lang="en-US" sz="4400" b="1" dirty="0"/>
              <a:t>Code added:</a:t>
            </a:r>
          </a:p>
          <a:p>
            <a:pPr marL="457200" lvl="0" indent="-330200" rtl="0">
              <a:lnSpc>
                <a:spcPct val="90000"/>
              </a:lnSpc>
              <a:spcBef>
                <a:spcPts val="1000"/>
              </a:spcBef>
              <a:buSzPts val="1600"/>
              <a:buChar char="●"/>
            </a:pPr>
            <a:r>
              <a:rPr lang="en-US" sz="4400" b="1" dirty="0"/>
              <a:t>~2Kb for the cryptography library</a:t>
            </a:r>
          </a:p>
          <a:p>
            <a:pPr marL="457200" lvl="0" indent="-330200" rtl="0">
              <a:lnSpc>
                <a:spcPct val="90000"/>
              </a:lnSpc>
              <a:buSzPts val="1600"/>
              <a:buChar char="●"/>
            </a:pPr>
            <a:r>
              <a:rPr lang="en-US" sz="4400" b="1" dirty="0"/>
              <a:t>~1Kb for CMAC operations</a:t>
            </a:r>
          </a:p>
          <a:p>
            <a:pPr lvl="0" rtl="0">
              <a:lnSpc>
                <a:spcPct val="90000"/>
              </a:lnSpc>
              <a:spcBef>
                <a:spcPts val="1000"/>
              </a:spcBef>
              <a:buSzPts val="1600"/>
            </a:pPr>
            <a:r>
              <a:rPr lang="en-US" sz="4400" b="1" dirty="0"/>
              <a:t>Data added (keys, tables, etc.):</a:t>
            </a:r>
          </a:p>
          <a:p>
            <a:pPr marL="457200" lvl="0" indent="-330200" rtl="0">
              <a:lnSpc>
                <a:spcPct val="90000"/>
              </a:lnSpc>
              <a:spcBef>
                <a:spcPts val="1000"/>
              </a:spcBef>
              <a:buSzPts val="1600"/>
              <a:buChar char="●"/>
            </a:pPr>
            <a:r>
              <a:rPr lang="en-US" sz="4400" b="1" dirty="0"/>
              <a:t>~1.5Kb</a:t>
            </a:r>
          </a:p>
          <a:p>
            <a:pPr lvl="0" rtl="0">
              <a:lnSpc>
                <a:spcPct val="90000"/>
              </a:lnSpc>
              <a:spcBef>
                <a:spcPts val="1000"/>
              </a:spcBef>
              <a:buSzPts val="1600"/>
            </a:pPr>
            <a:r>
              <a:rPr lang="en-US" sz="4400" b="1" dirty="0"/>
              <a:t>Totaling: ~4.5Kb or approximately 1.17% of remaining free space.</a:t>
            </a:r>
            <a:endParaRPr lang="en-US" sz="4400" b="1" i="1" dirty="0"/>
          </a:p>
        </p:txBody>
      </p:sp>
      <p:sp>
        <p:nvSpPr>
          <p:cNvPr id="3" name="Text Placeholder 2">
            <a:extLst>
              <a:ext uri="{FF2B5EF4-FFF2-40B4-BE49-F238E27FC236}">
                <a16:creationId xmlns:a16="http://schemas.microsoft.com/office/drawing/2014/main" id="{D1A1D76B-4185-205C-30B0-DAD55C348938}"/>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5025" b="1">
                <a:solidFill>
                  <a:srgbClr val="202124"/>
                </a:solidFill>
                <a:latin typeface="Arial"/>
                <a:ea typeface="Arial"/>
                <a:cs typeface="Arial"/>
              </a:defRPr>
            </a:pPr>
            <a:r>
              <a:rPr lang="en-US" sz="5025" b="1" dirty="0">
                <a:solidFill>
                  <a:srgbClr val="202124"/>
                </a:solidFill>
                <a:latin typeface="Arial"/>
                <a:ea typeface="Arial"/>
                <a:cs typeface="Arial"/>
              </a:rPr>
              <a:t>Plenty of room</a:t>
            </a:r>
            <a:endParaRPr sz="5025" b="1" dirty="0">
              <a:solidFill>
                <a:srgbClr val="202124"/>
              </a:solidFill>
              <a:latin typeface="Arial"/>
              <a:ea typeface="Arial"/>
              <a:cs typeface="Arial"/>
            </a:endParaRPr>
          </a:p>
        </p:txBody>
      </p:sp>
      <p:pic>
        <p:nvPicPr>
          <p:cNvPr id="11" name="Google Shape;1172;g311ef957da1_2_60">
            <a:extLst>
              <a:ext uri="{FF2B5EF4-FFF2-40B4-BE49-F238E27FC236}">
                <a16:creationId xmlns:a16="http://schemas.microsoft.com/office/drawing/2014/main" id="{8F83EB47-33EF-5E3B-F78F-D7C013EF79D7}"/>
              </a:ext>
            </a:extLst>
          </p:cNvPr>
          <p:cNvPicPr preferRelativeResize="0"/>
          <p:nvPr/>
        </p:nvPicPr>
        <p:blipFill rotWithShape="1">
          <a:blip r:embed="rId3">
            <a:alphaModFix/>
          </a:blip>
          <a:srcRect/>
          <a:stretch/>
        </p:blipFill>
        <p:spPr>
          <a:xfrm>
            <a:off x="11277600" y="2095500"/>
            <a:ext cx="12655261" cy="9559718"/>
          </a:xfrm>
          <a:prstGeom prst="rect">
            <a:avLst/>
          </a:prstGeom>
          <a:noFill/>
          <a:ln>
            <a:noFill/>
          </a:ln>
        </p:spPr>
      </p:pic>
    </p:spTree>
    <p:extLst>
      <p:ext uri="{BB962C8B-B14F-4D97-AF65-F5344CB8AC3E}">
        <p14:creationId xmlns:p14="http://schemas.microsoft.com/office/powerpoint/2010/main" val="187599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91D45B-8FAB-DB21-1887-42F448466438}"/>
              </a:ext>
            </a:extLst>
          </p:cNvPr>
          <p:cNvSpPr>
            <a:spLocks noGrp="1"/>
          </p:cNvSpPr>
          <p:nvPr>
            <p:ph type="body" idx="10"/>
          </p:nvPr>
        </p:nvSpPr>
        <p:spPr>
          <a:xfrm>
            <a:off x="2381250" y="10001250"/>
            <a:ext cx="19621500" cy="1238250"/>
          </a:xfrm>
        </p:spPr>
        <p:txBody>
          <a:bodyPr wrap="square" lIns="0" tIns="0" rIns="0" bIns="0" anchor="ctr">
            <a:normAutofit/>
          </a:bodyPr>
          <a:lstStyle/>
          <a:p>
            <a:pPr algn="ctr">
              <a:spcAft>
                <a:spcPts val="34"/>
              </a:spcAft>
              <a:buNone/>
              <a:defRPr sz="3450" b="1">
                <a:solidFill>
                  <a:srgbClr val="202124"/>
                </a:solidFill>
                <a:latin typeface="Arial"/>
                <a:ea typeface="Arial"/>
                <a:cs typeface="Arial"/>
              </a:defRPr>
            </a:pPr>
            <a:r>
              <a:rPr sz="3450" b="1">
                <a:solidFill>
                  <a:srgbClr val="202124"/>
                </a:solidFill>
                <a:latin typeface="Arial"/>
                <a:ea typeface="Arial"/>
                <a:cs typeface="Arial"/>
              </a:rPr>
              <a:t>The platform can remain useful long after its original trust model expires.</a:t>
            </a:r>
          </a:p>
        </p:txBody>
      </p:sp>
      <p:sp>
        <p:nvSpPr>
          <p:cNvPr id="3" name="Text Placeholder 2">
            <a:extLst>
              <a:ext uri="{FF2B5EF4-FFF2-40B4-BE49-F238E27FC236}">
                <a16:creationId xmlns:a16="http://schemas.microsoft.com/office/drawing/2014/main" id="{93C7E19E-1634-F42F-F891-23F5F021B59F}"/>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4950" b="1">
                <a:solidFill>
                  <a:srgbClr val="202124"/>
                </a:solidFill>
                <a:latin typeface="Arial"/>
                <a:ea typeface="Arial"/>
                <a:cs typeface="Arial"/>
              </a:defRPr>
            </a:pPr>
            <a:r>
              <a:rPr sz="4950" b="1">
                <a:solidFill>
                  <a:srgbClr val="202124"/>
                </a:solidFill>
                <a:latin typeface="Arial"/>
                <a:ea typeface="Arial"/>
                <a:cs typeface="Arial"/>
              </a:rPr>
              <a:t>Legacy systems can outlive their security assumptions</a:t>
            </a:r>
          </a:p>
        </p:txBody>
      </p:sp>
      <p:sp>
        <p:nvSpPr>
          <p:cNvPr id="4" name="platform-life-label">
            <a:extLst>
              <a:ext uri="{FF2B5EF4-FFF2-40B4-BE49-F238E27FC236}">
                <a16:creationId xmlns:a16="http://schemas.microsoft.com/office/drawing/2014/main" id="{4989B058-6332-4CD1-988E-42E6F414A550}"/>
              </a:ext>
            </a:extLst>
          </p:cNvPr>
          <p:cNvSpPr>
            <a:spLocks noGrp="1"/>
          </p:cNvSpPr>
          <p:nvPr/>
        </p:nvSpPr>
        <p:spPr>
          <a:xfrm>
            <a:off x="2476500" y="2714625"/>
            <a:ext cx="9048750" cy="66675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l">
              <a:buNone/>
              <a:defRPr sz="2775" b="1">
                <a:solidFill>
                  <a:srgbClr val="076C18"/>
                </a:solidFill>
                <a:latin typeface="Arial"/>
                <a:ea typeface="Arial"/>
                <a:cs typeface="Arial"/>
              </a:defRPr>
            </a:pPr>
            <a:r>
              <a:rPr sz="3600" b="1" dirty="0">
                <a:solidFill>
                  <a:srgbClr val="076C18"/>
                </a:solidFill>
                <a:latin typeface="Arial"/>
                <a:ea typeface="Arial"/>
                <a:cs typeface="Arial"/>
              </a:rPr>
              <a:t>PLATFORM LIFECYCLE  •  DECADES</a:t>
            </a:r>
          </a:p>
        </p:txBody>
      </p:sp>
      <p:sp>
        <p:nvSpPr>
          <p:cNvPr id="5" name="platform-life-line">
            <a:extLst>
              <a:ext uri="{FF2B5EF4-FFF2-40B4-BE49-F238E27FC236}">
                <a16:creationId xmlns:a16="http://schemas.microsoft.com/office/drawing/2014/main" id="{B2045B33-FE91-41FB-98D8-4549B6E6DC86}"/>
              </a:ext>
            </a:extLst>
          </p:cNvPr>
          <p:cNvSpPr>
            <a:spLocks noGrp="1"/>
          </p:cNvSpPr>
          <p:nvPr/>
        </p:nvSpPr>
        <p:spPr>
          <a:xfrm>
            <a:off x="2571750" y="4038600"/>
            <a:ext cx="18764250" cy="76200"/>
          </a:xfrm>
          <a:prstGeom prst="rect">
            <a:avLst/>
          </a:prstGeom>
          <a:solidFill>
            <a:srgbClr val="076C18"/>
          </a:solidFill>
          <a:ln w="0">
            <a:solidFill>
              <a:srgbClr val="000000">
                <a:alpha val="0"/>
              </a:srgbClr>
            </a:solidFill>
            <a:prstDash val="solid"/>
          </a:ln>
        </p:spPr>
        <p:txBody>
          <a:bodyPr/>
          <a:lstStyle/>
          <a:p>
            <a:endParaRPr/>
          </a:p>
        </p:txBody>
      </p:sp>
      <p:sp>
        <p:nvSpPr>
          <p:cNvPr id="6" name="platform-life-arrowhead">
            <a:extLst>
              <a:ext uri="{FF2B5EF4-FFF2-40B4-BE49-F238E27FC236}">
                <a16:creationId xmlns:a16="http://schemas.microsoft.com/office/drawing/2014/main" id="{99C295C6-0F49-4137-BBD6-CB0369DC8A6E}"/>
              </a:ext>
            </a:extLst>
          </p:cNvPr>
          <p:cNvSpPr>
            <a:spLocks noGrp="1"/>
          </p:cNvSpPr>
          <p:nvPr/>
        </p:nvSpPr>
        <p:spPr>
          <a:xfrm>
            <a:off x="21097875" y="3838575"/>
            <a:ext cx="742950" cy="476250"/>
          </a:xfrm>
          <a:prstGeom prst="rightArrow">
            <a:avLst/>
          </a:prstGeom>
          <a:solidFill>
            <a:srgbClr val="076C18"/>
          </a:solidFill>
          <a:ln w="0">
            <a:solidFill>
              <a:srgbClr val="000000">
                <a:alpha val="0"/>
              </a:srgbClr>
            </a:solidFill>
            <a:prstDash val="solid"/>
          </a:ln>
        </p:spPr>
        <p:txBody>
          <a:bodyPr/>
          <a:lstStyle/>
          <a:p>
            <a:endParaRPr/>
          </a:p>
        </p:txBody>
      </p:sp>
      <p:sp>
        <p:nvSpPr>
          <p:cNvPr id="7" name="platform-tick-1">
            <a:extLst>
              <a:ext uri="{FF2B5EF4-FFF2-40B4-BE49-F238E27FC236}">
                <a16:creationId xmlns:a16="http://schemas.microsoft.com/office/drawing/2014/main" id="{908A4B1B-4154-443A-8298-80E1886B5CA5}"/>
              </a:ext>
            </a:extLst>
          </p:cNvPr>
          <p:cNvSpPr>
            <a:spLocks noGrp="1"/>
          </p:cNvSpPr>
          <p:nvPr/>
        </p:nvSpPr>
        <p:spPr>
          <a:xfrm>
            <a:off x="3333750" y="3581400"/>
            <a:ext cx="952500" cy="952500"/>
          </a:xfrm>
          <a:prstGeom prst="ellipse">
            <a:avLst/>
          </a:prstGeom>
          <a:solidFill>
            <a:srgbClr val="FFFFFF"/>
          </a:solidFill>
          <a:ln w="76200">
            <a:solidFill>
              <a:srgbClr val="076C18"/>
            </a:solidFill>
            <a:prstDash val="solid"/>
          </a:ln>
        </p:spPr>
        <p:txBody>
          <a:bodyPr/>
          <a:lstStyle/>
          <a:p>
            <a:endParaRPr/>
          </a:p>
        </p:txBody>
      </p:sp>
      <p:sp>
        <p:nvSpPr>
          <p:cNvPr id="8" name="platform-tick-2">
            <a:extLst>
              <a:ext uri="{FF2B5EF4-FFF2-40B4-BE49-F238E27FC236}">
                <a16:creationId xmlns:a16="http://schemas.microsoft.com/office/drawing/2014/main" id="{E16546BC-2C68-4F73-9C54-394F49496C60}"/>
              </a:ext>
            </a:extLst>
          </p:cNvPr>
          <p:cNvSpPr>
            <a:spLocks noGrp="1"/>
          </p:cNvSpPr>
          <p:nvPr/>
        </p:nvSpPr>
        <p:spPr>
          <a:xfrm>
            <a:off x="9525000" y="3581400"/>
            <a:ext cx="952500" cy="952500"/>
          </a:xfrm>
          <a:prstGeom prst="ellipse">
            <a:avLst/>
          </a:prstGeom>
          <a:solidFill>
            <a:srgbClr val="FFFFFF"/>
          </a:solidFill>
          <a:ln w="76200">
            <a:solidFill>
              <a:srgbClr val="076C18"/>
            </a:solidFill>
            <a:prstDash val="solid"/>
          </a:ln>
        </p:spPr>
        <p:txBody>
          <a:bodyPr/>
          <a:lstStyle/>
          <a:p>
            <a:endParaRPr/>
          </a:p>
        </p:txBody>
      </p:sp>
      <p:sp>
        <p:nvSpPr>
          <p:cNvPr id="9" name="platform-tick-3">
            <a:extLst>
              <a:ext uri="{FF2B5EF4-FFF2-40B4-BE49-F238E27FC236}">
                <a16:creationId xmlns:a16="http://schemas.microsoft.com/office/drawing/2014/main" id="{478C7D51-4651-4BB3-BADD-82E723384077}"/>
              </a:ext>
            </a:extLst>
          </p:cNvPr>
          <p:cNvSpPr>
            <a:spLocks noGrp="1"/>
          </p:cNvSpPr>
          <p:nvPr/>
        </p:nvSpPr>
        <p:spPr>
          <a:xfrm>
            <a:off x="15668625" y="3581400"/>
            <a:ext cx="952500" cy="952500"/>
          </a:xfrm>
          <a:prstGeom prst="ellipse">
            <a:avLst/>
          </a:prstGeom>
          <a:solidFill>
            <a:srgbClr val="FFFFFF"/>
          </a:solidFill>
          <a:ln w="76200">
            <a:solidFill>
              <a:srgbClr val="076C18"/>
            </a:solidFill>
            <a:prstDash val="solid"/>
          </a:ln>
        </p:spPr>
        <p:txBody>
          <a:bodyPr/>
          <a:lstStyle/>
          <a:p>
            <a:endParaRPr/>
          </a:p>
        </p:txBody>
      </p:sp>
      <p:sp>
        <p:nvSpPr>
          <p:cNvPr id="10" name="platform-tick-4">
            <a:extLst>
              <a:ext uri="{FF2B5EF4-FFF2-40B4-BE49-F238E27FC236}">
                <a16:creationId xmlns:a16="http://schemas.microsoft.com/office/drawing/2014/main" id="{FB088913-325B-4E18-AF5C-11E6D65B17E7}"/>
              </a:ext>
            </a:extLst>
          </p:cNvPr>
          <p:cNvSpPr>
            <a:spLocks noGrp="1"/>
          </p:cNvSpPr>
          <p:nvPr/>
        </p:nvSpPr>
        <p:spPr>
          <a:xfrm>
            <a:off x="21050250" y="3581400"/>
            <a:ext cx="952500" cy="952500"/>
          </a:xfrm>
          <a:prstGeom prst="ellipse">
            <a:avLst/>
          </a:prstGeom>
          <a:solidFill>
            <a:srgbClr val="FFFFFF"/>
          </a:solidFill>
          <a:ln w="76200">
            <a:solidFill>
              <a:srgbClr val="076C18"/>
            </a:solidFill>
            <a:prstDash val="solid"/>
          </a:ln>
        </p:spPr>
        <p:txBody>
          <a:bodyPr/>
          <a:lstStyle/>
          <a:p>
            <a:endParaRPr/>
          </a:p>
        </p:txBody>
      </p:sp>
      <p:sp>
        <p:nvSpPr>
          <p:cNvPr id="11" name="platform-label-fielding">
            <a:extLst>
              <a:ext uri="{FF2B5EF4-FFF2-40B4-BE49-F238E27FC236}">
                <a16:creationId xmlns:a16="http://schemas.microsoft.com/office/drawing/2014/main" id="{E3AD19A0-CA03-46CD-B9CD-C3446CE10267}"/>
              </a:ext>
            </a:extLst>
          </p:cNvPr>
          <p:cNvSpPr>
            <a:spLocks noGrp="1"/>
          </p:cNvSpPr>
          <p:nvPr/>
        </p:nvSpPr>
        <p:spPr>
          <a:xfrm>
            <a:off x="2667000" y="4762500"/>
            <a:ext cx="3143250" cy="71437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400" b="1">
                <a:solidFill>
                  <a:srgbClr val="53585F"/>
                </a:solidFill>
                <a:latin typeface="Arial"/>
                <a:ea typeface="Arial"/>
                <a:cs typeface="Arial"/>
              </a:defRPr>
            </a:pPr>
            <a:r>
              <a:rPr sz="2400" b="1">
                <a:solidFill>
                  <a:srgbClr val="53585F"/>
                </a:solidFill>
                <a:latin typeface="Arial"/>
                <a:ea typeface="Arial"/>
                <a:cs typeface="Arial"/>
              </a:rPr>
              <a:t>FIELDING</a:t>
            </a:r>
          </a:p>
        </p:txBody>
      </p:sp>
      <p:sp>
        <p:nvSpPr>
          <p:cNvPr id="12" name="platform-label-capability-upgrades">
            <a:extLst>
              <a:ext uri="{FF2B5EF4-FFF2-40B4-BE49-F238E27FC236}">
                <a16:creationId xmlns:a16="http://schemas.microsoft.com/office/drawing/2014/main" id="{871F0C79-0460-4365-8F70-D1D68EA1907C}"/>
              </a:ext>
            </a:extLst>
          </p:cNvPr>
          <p:cNvSpPr>
            <a:spLocks noGrp="1"/>
          </p:cNvSpPr>
          <p:nvPr/>
        </p:nvSpPr>
        <p:spPr>
          <a:xfrm>
            <a:off x="8048625" y="4762500"/>
            <a:ext cx="4476750" cy="71437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400" b="1">
                <a:solidFill>
                  <a:srgbClr val="53585F"/>
                </a:solidFill>
                <a:latin typeface="Arial"/>
                <a:ea typeface="Arial"/>
                <a:cs typeface="Arial"/>
              </a:defRPr>
            </a:pPr>
            <a:r>
              <a:rPr sz="2400" b="1">
                <a:solidFill>
                  <a:srgbClr val="53585F"/>
                </a:solidFill>
                <a:latin typeface="Arial"/>
                <a:ea typeface="Arial"/>
                <a:cs typeface="Arial"/>
              </a:rPr>
              <a:t>CAPABILITY UPGRADES</a:t>
            </a:r>
          </a:p>
        </p:txBody>
      </p:sp>
      <p:sp>
        <p:nvSpPr>
          <p:cNvPr id="13" name="platform-label-sustainment">
            <a:extLst>
              <a:ext uri="{FF2B5EF4-FFF2-40B4-BE49-F238E27FC236}">
                <a16:creationId xmlns:a16="http://schemas.microsoft.com/office/drawing/2014/main" id="{414E8871-97D9-4AB2-AD28-6DC1897462AE}"/>
              </a:ext>
            </a:extLst>
          </p:cNvPr>
          <p:cNvSpPr>
            <a:spLocks noGrp="1"/>
          </p:cNvSpPr>
          <p:nvPr/>
        </p:nvSpPr>
        <p:spPr>
          <a:xfrm>
            <a:off x="14668500" y="4762500"/>
            <a:ext cx="3429000" cy="71437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400" b="1">
                <a:solidFill>
                  <a:srgbClr val="53585F"/>
                </a:solidFill>
                <a:latin typeface="Arial"/>
                <a:ea typeface="Arial"/>
                <a:cs typeface="Arial"/>
              </a:defRPr>
            </a:pPr>
            <a:r>
              <a:rPr sz="2400" b="1">
                <a:solidFill>
                  <a:srgbClr val="53585F"/>
                </a:solidFill>
                <a:latin typeface="Arial"/>
                <a:ea typeface="Arial"/>
                <a:cs typeface="Arial"/>
              </a:rPr>
              <a:t>SUSTAINMENT</a:t>
            </a:r>
          </a:p>
        </p:txBody>
      </p:sp>
      <p:sp>
        <p:nvSpPr>
          <p:cNvPr id="14" name="platform-label-still-operating">
            <a:extLst>
              <a:ext uri="{FF2B5EF4-FFF2-40B4-BE49-F238E27FC236}">
                <a16:creationId xmlns:a16="http://schemas.microsoft.com/office/drawing/2014/main" id="{5851830F-70C8-44B7-BB9F-A8031F1F5DC6}"/>
              </a:ext>
            </a:extLst>
          </p:cNvPr>
          <p:cNvSpPr>
            <a:spLocks noGrp="1"/>
          </p:cNvSpPr>
          <p:nvPr/>
        </p:nvSpPr>
        <p:spPr>
          <a:xfrm>
            <a:off x="19335750" y="4762500"/>
            <a:ext cx="3524250" cy="71437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400" b="1">
                <a:solidFill>
                  <a:srgbClr val="53585F"/>
                </a:solidFill>
                <a:latin typeface="Arial"/>
                <a:ea typeface="Arial"/>
                <a:cs typeface="Arial"/>
              </a:defRPr>
            </a:pPr>
            <a:r>
              <a:rPr sz="2400" b="1">
                <a:solidFill>
                  <a:srgbClr val="53585F"/>
                </a:solidFill>
                <a:latin typeface="Arial"/>
                <a:ea typeface="Arial"/>
                <a:cs typeface="Arial"/>
              </a:rPr>
              <a:t>STILL OPERATING</a:t>
            </a:r>
          </a:p>
        </p:txBody>
      </p:sp>
      <p:sp>
        <p:nvSpPr>
          <p:cNvPr id="15" name="security-environment-label">
            <a:extLst>
              <a:ext uri="{FF2B5EF4-FFF2-40B4-BE49-F238E27FC236}">
                <a16:creationId xmlns:a16="http://schemas.microsoft.com/office/drawing/2014/main" id="{139FA28D-CA4E-4103-A4A0-2207B7D5E082}"/>
              </a:ext>
            </a:extLst>
          </p:cNvPr>
          <p:cNvSpPr>
            <a:spLocks noGrp="1"/>
          </p:cNvSpPr>
          <p:nvPr/>
        </p:nvSpPr>
        <p:spPr>
          <a:xfrm>
            <a:off x="2476499" y="6362700"/>
            <a:ext cx="14525625" cy="49530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buNone/>
              <a:defRPr sz="2775" b="1">
                <a:solidFill>
                  <a:srgbClr val="B42318"/>
                </a:solidFill>
                <a:latin typeface="Arial"/>
                <a:ea typeface="Arial"/>
                <a:cs typeface="Arial"/>
              </a:defRPr>
            </a:pPr>
            <a:r>
              <a:rPr sz="3600" b="1" dirty="0">
                <a:solidFill>
                  <a:srgbClr val="B42318"/>
                </a:solidFill>
                <a:latin typeface="Arial"/>
                <a:ea typeface="Arial"/>
                <a:cs typeface="Arial"/>
              </a:rPr>
              <a:t>SECURITY ENVIRONMENT  •  REPEATED SHORTER CYCLES</a:t>
            </a:r>
          </a:p>
        </p:txBody>
      </p:sp>
      <p:sp>
        <p:nvSpPr>
          <p:cNvPr id="16" name="security-cycle-start-1">
            <a:extLst>
              <a:ext uri="{FF2B5EF4-FFF2-40B4-BE49-F238E27FC236}">
                <a16:creationId xmlns:a16="http://schemas.microsoft.com/office/drawing/2014/main" id="{A3A96D98-8E12-4596-BA41-56C541E6A668}"/>
              </a:ext>
            </a:extLst>
          </p:cNvPr>
          <p:cNvSpPr>
            <a:spLocks noGrp="1"/>
          </p:cNvSpPr>
          <p:nvPr/>
        </p:nvSpPr>
        <p:spPr>
          <a:xfrm>
            <a:off x="2571750" y="7124700"/>
            <a:ext cx="666750" cy="666750"/>
          </a:xfrm>
          <a:prstGeom prst="ellipse">
            <a:avLst/>
          </a:prstGeom>
          <a:solidFill>
            <a:srgbClr val="FFFFFF"/>
          </a:solidFill>
          <a:ln w="57150">
            <a:solidFill>
              <a:srgbClr val="B42318"/>
            </a:solidFill>
            <a:prstDash val="solid"/>
          </a:ln>
        </p:spPr>
        <p:txBody>
          <a:bodyPr/>
          <a:lstStyle/>
          <a:p>
            <a:endParaRPr/>
          </a:p>
        </p:txBody>
      </p:sp>
      <p:sp>
        <p:nvSpPr>
          <p:cNvPr id="17" name="security-cycle-line-1">
            <a:extLst>
              <a:ext uri="{FF2B5EF4-FFF2-40B4-BE49-F238E27FC236}">
                <a16:creationId xmlns:a16="http://schemas.microsoft.com/office/drawing/2014/main" id="{49E82FD2-F314-44FC-8F5B-FDE16CDBD222}"/>
              </a:ext>
            </a:extLst>
          </p:cNvPr>
          <p:cNvSpPr>
            <a:spLocks noGrp="1"/>
          </p:cNvSpPr>
          <p:nvPr/>
        </p:nvSpPr>
        <p:spPr>
          <a:xfrm>
            <a:off x="2905125" y="7419975"/>
            <a:ext cx="3333750" cy="66675"/>
          </a:xfrm>
          <a:prstGeom prst="rect">
            <a:avLst/>
          </a:prstGeom>
          <a:solidFill>
            <a:srgbClr val="53585F"/>
          </a:solidFill>
          <a:ln w="0">
            <a:solidFill>
              <a:srgbClr val="000000">
                <a:alpha val="0"/>
              </a:srgbClr>
            </a:solidFill>
            <a:prstDash val="solid"/>
          </a:ln>
        </p:spPr>
        <p:txBody>
          <a:bodyPr/>
          <a:lstStyle/>
          <a:p>
            <a:endParaRPr/>
          </a:p>
        </p:txBody>
      </p:sp>
      <p:sp>
        <p:nvSpPr>
          <p:cNvPr id="18" name="security-cycle-arrow-1">
            <a:extLst>
              <a:ext uri="{FF2B5EF4-FFF2-40B4-BE49-F238E27FC236}">
                <a16:creationId xmlns:a16="http://schemas.microsoft.com/office/drawing/2014/main" id="{56ED90C1-C2D1-41DA-B893-6994494B55BE}"/>
              </a:ext>
            </a:extLst>
          </p:cNvPr>
          <p:cNvSpPr>
            <a:spLocks noGrp="1"/>
          </p:cNvSpPr>
          <p:nvPr/>
        </p:nvSpPr>
        <p:spPr>
          <a:xfrm>
            <a:off x="5953125" y="7286625"/>
            <a:ext cx="685800" cy="333375"/>
          </a:xfrm>
          <a:prstGeom prst="rightArrow">
            <a:avLst/>
          </a:prstGeom>
          <a:solidFill>
            <a:srgbClr val="53585F"/>
          </a:solidFill>
          <a:ln w="0">
            <a:solidFill>
              <a:srgbClr val="000000">
                <a:alpha val="0"/>
              </a:srgbClr>
            </a:solidFill>
            <a:prstDash val="solid"/>
          </a:ln>
        </p:spPr>
        <p:txBody>
          <a:bodyPr/>
          <a:lstStyle/>
          <a:p>
            <a:endParaRPr/>
          </a:p>
        </p:txBody>
      </p:sp>
      <p:sp>
        <p:nvSpPr>
          <p:cNvPr id="19" name="security-cycle-label-1">
            <a:extLst>
              <a:ext uri="{FF2B5EF4-FFF2-40B4-BE49-F238E27FC236}">
                <a16:creationId xmlns:a16="http://schemas.microsoft.com/office/drawing/2014/main" id="{5FE3CA8C-D8D4-4806-A0E3-C71FB734F239}"/>
              </a:ext>
            </a:extLst>
          </p:cNvPr>
          <p:cNvSpPr>
            <a:spLocks noGrp="1"/>
          </p:cNvSpPr>
          <p:nvPr/>
        </p:nvSpPr>
        <p:spPr>
          <a:xfrm>
            <a:off x="2047875" y="8096250"/>
            <a:ext cx="4476750" cy="1143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325" b="1">
                <a:solidFill>
                  <a:srgbClr val="53585F"/>
                </a:solidFill>
                <a:latin typeface="Arial"/>
                <a:ea typeface="Arial"/>
                <a:cs typeface="Arial"/>
              </a:defRPr>
            </a:pPr>
            <a:r>
              <a:rPr sz="2325" b="1">
                <a:solidFill>
                  <a:srgbClr val="53585F"/>
                </a:solidFill>
                <a:latin typeface="Arial"/>
                <a:ea typeface="Arial"/>
                <a:cs typeface="Arial"/>
              </a:rPr>
              <a:t>ORIGINAL TRUST</a:t>
            </a:r>
          </a:p>
          <a:p>
            <a:pPr algn="ctr">
              <a:buNone/>
              <a:defRPr sz="2325" b="1">
                <a:solidFill>
                  <a:srgbClr val="53585F"/>
                </a:solidFill>
                <a:latin typeface="Arial"/>
                <a:ea typeface="Arial"/>
                <a:cs typeface="Arial"/>
              </a:defRPr>
            </a:pPr>
            <a:r>
              <a:rPr sz="2325" b="1">
                <a:solidFill>
                  <a:srgbClr val="53585F"/>
                </a:solidFill>
                <a:latin typeface="Arial"/>
                <a:ea typeface="Arial"/>
                <a:cs typeface="Arial"/>
              </a:rPr>
              <a:t>MODEL</a:t>
            </a:r>
          </a:p>
        </p:txBody>
      </p:sp>
      <p:sp>
        <p:nvSpPr>
          <p:cNvPr id="20" name="security-cycle-start-2">
            <a:extLst>
              <a:ext uri="{FF2B5EF4-FFF2-40B4-BE49-F238E27FC236}">
                <a16:creationId xmlns:a16="http://schemas.microsoft.com/office/drawing/2014/main" id="{684E4708-F85B-4212-9779-C08D1ACFAA6E}"/>
              </a:ext>
            </a:extLst>
          </p:cNvPr>
          <p:cNvSpPr>
            <a:spLocks noGrp="1"/>
          </p:cNvSpPr>
          <p:nvPr/>
        </p:nvSpPr>
        <p:spPr>
          <a:xfrm>
            <a:off x="7381875" y="7124700"/>
            <a:ext cx="666750" cy="666750"/>
          </a:xfrm>
          <a:prstGeom prst="ellipse">
            <a:avLst/>
          </a:prstGeom>
          <a:solidFill>
            <a:srgbClr val="FFFFFF"/>
          </a:solidFill>
          <a:ln w="57150">
            <a:solidFill>
              <a:srgbClr val="B42318"/>
            </a:solidFill>
            <a:prstDash val="solid"/>
          </a:ln>
        </p:spPr>
        <p:txBody>
          <a:bodyPr/>
          <a:lstStyle/>
          <a:p>
            <a:endParaRPr/>
          </a:p>
        </p:txBody>
      </p:sp>
      <p:sp>
        <p:nvSpPr>
          <p:cNvPr id="21" name="security-cycle-line-2">
            <a:extLst>
              <a:ext uri="{FF2B5EF4-FFF2-40B4-BE49-F238E27FC236}">
                <a16:creationId xmlns:a16="http://schemas.microsoft.com/office/drawing/2014/main" id="{2223D03A-62F5-4CC3-968F-C85B553238DE}"/>
              </a:ext>
            </a:extLst>
          </p:cNvPr>
          <p:cNvSpPr>
            <a:spLocks noGrp="1"/>
          </p:cNvSpPr>
          <p:nvPr/>
        </p:nvSpPr>
        <p:spPr>
          <a:xfrm>
            <a:off x="7715250" y="7419975"/>
            <a:ext cx="3333750" cy="66675"/>
          </a:xfrm>
          <a:prstGeom prst="rect">
            <a:avLst/>
          </a:prstGeom>
          <a:solidFill>
            <a:srgbClr val="53585F"/>
          </a:solidFill>
          <a:ln w="0">
            <a:solidFill>
              <a:srgbClr val="000000">
                <a:alpha val="0"/>
              </a:srgbClr>
            </a:solidFill>
            <a:prstDash val="solid"/>
          </a:ln>
        </p:spPr>
        <p:txBody>
          <a:bodyPr/>
          <a:lstStyle/>
          <a:p>
            <a:endParaRPr/>
          </a:p>
        </p:txBody>
      </p:sp>
      <p:sp>
        <p:nvSpPr>
          <p:cNvPr id="22" name="security-cycle-arrow-2">
            <a:extLst>
              <a:ext uri="{FF2B5EF4-FFF2-40B4-BE49-F238E27FC236}">
                <a16:creationId xmlns:a16="http://schemas.microsoft.com/office/drawing/2014/main" id="{2679FD07-99E3-43A4-8B5E-110CFBAB710A}"/>
              </a:ext>
            </a:extLst>
          </p:cNvPr>
          <p:cNvSpPr>
            <a:spLocks noGrp="1"/>
          </p:cNvSpPr>
          <p:nvPr/>
        </p:nvSpPr>
        <p:spPr>
          <a:xfrm>
            <a:off x="10763250" y="7286625"/>
            <a:ext cx="685800" cy="333375"/>
          </a:xfrm>
          <a:prstGeom prst="rightArrow">
            <a:avLst/>
          </a:prstGeom>
          <a:solidFill>
            <a:srgbClr val="53585F"/>
          </a:solidFill>
          <a:ln w="0">
            <a:solidFill>
              <a:srgbClr val="000000">
                <a:alpha val="0"/>
              </a:srgbClr>
            </a:solidFill>
            <a:prstDash val="solid"/>
          </a:ln>
        </p:spPr>
        <p:txBody>
          <a:bodyPr/>
          <a:lstStyle/>
          <a:p>
            <a:endParaRPr/>
          </a:p>
        </p:txBody>
      </p:sp>
      <p:sp>
        <p:nvSpPr>
          <p:cNvPr id="23" name="security-cycle-label-2">
            <a:extLst>
              <a:ext uri="{FF2B5EF4-FFF2-40B4-BE49-F238E27FC236}">
                <a16:creationId xmlns:a16="http://schemas.microsoft.com/office/drawing/2014/main" id="{800C6EDF-A072-4E39-A4BB-76D18E72C340}"/>
              </a:ext>
            </a:extLst>
          </p:cNvPr>
          <p:cNvSpPr>
            <a:spLocks noGrp="1"/>
          </p:cNvSpPr>
          <p:nvPr/>
        </p:nvSpPr>
        <p:spPr>
          <a:xfrm>
            <a:off x="6858000" y="8096250"/>
            <a:ext cx="4476750" cy="1143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325" b="1">
                <a:solidFill>
                  <a:srgbClr val="53585F"/>
                </a:solidFill>
                <a:latin typeface="Arial"/>
                <a:ea typeface="Arial"/>
                <a:cs typeface="Arial"/>
              </a:defRPr>
            </a:pPr>
            <a:r>
              <a:rPr sz="2325" b="1">
                <a:solidFill>
                  <a:srgbClr val="53585F"/>
                </a:solidFill>
                <a:latin typeface="Arial"/>
                <a:ea typeface="Arial"/>
                <a:cs typeface="Arial"/>
              </a:rPr>
              <a:t>NEW</a:t>
            </a:r>
          </a:p>
          <a:p>
            <a:pPr algn="ctr">
              <a:buNone/>
              <a:defRPr sz="2325" b="1">
                <a:solidFill>
                  <a:srgbClr val="53585F"/>
                </a:solidFill>
                <a:latin typeface="Arial"/>
                <a:ea typeface="Arial"/>
                <a:cs typeface="Arial"/>
              </a:defRPr>
            </a:pPr>
            <a:r>
              <a:rPr sz="2325" b="1">
                <a:solidFill>
                  <a:srgbClr val="53585F"/>
                </a:solidFill>
                <a:latin typeface="Arial"/>
                <a:ea typeface="Arial"/>
                <a:cs typeface="Arial"/>
              </a:rPr>
              <a:t>CONNECTIVITY</a:t>
            </a:r>
          </a:p>
        </p:txBody>
      </p:sp>
      <p:sp>
        <p:nvSpPr>
          <p:cNvPr id="24" name="security-cycle-start-3">
            <a:extLst>
              <a:ext uri="{FF2B5EF4-FFF2-40B4-BE49-F238E27FC236}">
                <a16:creationId xmlns:a16="http://schemas.microsoft.com/office/drawing/2014/main" id="{D24FEED5-CDD1-4638-B6CB-37DC6D2CFDD8}"/>
              </a:ext>
            </a:extLst>
          </p:cNvPr>
          <p:cNvSpPr>
            <a:spLocks noGrp="1"/>
          </p:cNvSpPr>
          <p:nvPr/>
        </p:nvSpPr>
        <p:spPr>
          <a:xfrm>
            <a:off x="12192000" y="7124700"/>
            <a:ext cx="666750" cy="666750"/>
          </a:xfrm>
          <a:prstGeom prst="ellipse">
            <a:avLst/>
          </a:prstGeom>
          <a:solidFill>
            <a:srgbClr val="FFFFFF"/>
          </a:solidFill>
          <a:ln w="57150">
            <a:solidFill>
              <a:srgbClr val="B42318"/>
            </a:solidFill>
            <a:prstDash val="solid"/>
          </a:ln>
        </p:spPr>
        <p:txBody>
          <a:bodyPr/>
          <a:lstStyle/>
          <a:p>
            <a:endParaRPr/>
          </a:p>
        </p:txBody>
      </p:sp>
      <p:sp>
        <p:nvSpPr>
          <p:cNvPr id="25" name="security-cycle-line-3">
            <a:extLst>
              <a:ext uri="{FF2B5EF4-FFF2-40B4-BE49-F238E27FC236}">
                <a16:creationId xmlns:a16="http://schemas.microsoft.com/office/drawing/2014/main" id="{47FB4BAE-39D4-47B2-8348-151ACFBE1C6D}"/>
              </a:ext>
            </a:extLst>
          </p:cNvPr>
          <p:cNvSpPr>
            <a:spLocks noGrp="1"/>
          </p:cNvSpPr>
          <p:nvPr/>
        </p:nvSpPr>
        <p:spPr>
          <a:xfrm>
            <a:off x="12525375" y="7419975"/>
            <a:ext cx="3333750" cy="66675"/>
          </a:xfrm>
          <a:prstGeom prst="rect">
            <a:avLst/>
          </a:prstGeom>
          <a:solidFill>
            <a:srgbClr val="53585F"/>
          </a:solidFill>
          <a:ln w="0">
            <a:solidFill>
              <a:srgbClr val="000000">
                <a:alpha val="0"/>
              </a:srgbClr>
            </a:solidFill>
            <a:prstDash val="solid"/>
          </a:ln>
        </p:spPr>
        <p:txBody>
          <a:bodyPr/>
          <a:lstStyle/>
          <a:p>
            <a:endParaRPr/>
          </a:p>
        </p:txBody>
      </p:sp>
      <p:sp>
        <p:nvSpPr>
          <p:cNvPr id="26" name="security-cycle-arrow-3">
            <a:extLst>
              <a:ext uri="{FF2B5EF4-FFF2-40B4-BE49-F238E27FC236}">
                <a16:creationId xmlns:a16="http://schemas.microsoft.com/office/drawing/2014/main" id="{B485292C-2F4D-48A3-8A6B-F0519F54DF83}"/>
              </a:ext>
            </a:extLst>
          </p:cNvPr>
          <p:cNvSpPr>
            <a:spLocks noGrp="1"/>
          </p:cNvSpPr>
          <p:nvPr/>
        </p:nvSpPr>
        <p:spPr>
          <a:xfrm>
            <a:off x="15573375" y="7286625"/>
            <a:ext cx="685800" cy="333375"/>
          </a:xfrm>
          <a:prstGeom prst="rightArrow">
            <a:avLst/>
          </a:prstGeom>
          <a:solidFill>
            <a:srgbClr val="53585F"/>
          </a:solidFill>
          <a:ln w="0">
            <a:solidFill>
              <a:srgbClr val="000000">
                <a:alpha val="0"/>
              </a:srgbClr>
            </a:solidFill>
            <a:prstDash val="solid"/>
          </a:ln>
        </p:spPr>
        <p:txBody>
          <a:bodyPr/>
          <a:lstStyle/>
          <a:p>
            <a:endParaRPr/>
          </a:p>
        </p:txBody>
      </p:sp>
      <p:sp>
        <p:nvSpPr>
          <p:cNvPr id="27" name="security-cycle-label-3">
            <a:extLst>
              <a:ext uri="{FF2B5EF4-FFF2-40B4-BE49-F238E27FC236}">
                <a16:creationId xmlns:a16="http://schemas.microsoft.com/office/drawing/2014/main" id="{AEF79645-9208-4700-98CC-2487CC3BFAFF}"/>
              </a:ext>
            </a:extLst>
          </p:cNvPr>
          <p:cNvSpPr>
            <a:spLocks noGrp="1"/>
          </p:cNvSpPr>
          <p:nvPr/>
        </p:nvSpPr>
        <p:spPr>
          <a:xfrm>
            <a:off x="11668125" y="8096250"/>
            <a:ext cx="4476750" cy="1143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325" b="1">
                <a:solidFill>
                  <a:srgbClr val="53585F"/>
                </a:solidFill>
                <a:latin typeface="Arial"/>
                <a:ea typeface="Arial"/>
                <a:cs typeface="Arial"/>
              </a:defRPr>
            </a:pPr>
            <a:r>
              <a:rPr sz="2325" b="1">
                <a:solidFill>
                  <a:srgbClr val="53585F"/>
                </a:solidFill>
                <a:latin typeface="Arial"/>
                <a:ea typeface="Arial"/>
                <a:cs typeface="Arial"/>
              </a:rPr>
              <a:t>NEW ATTACK</a:t>
            </a:r>
          </a:p>
          <a:p>
            <a:pPr algn="ctr">
              <a:buNone/>
              <a:defRPr sz="2325" b="1">
                <a:solidFill>
                  <a:srgbClr val="53585F"/>
                </a:solidFill>
                <a:latin typeface="Arial"/>
                <a:ea typeface="Arial"/>
                <a:cs typeface="Arial"/>
              </a:defRPr>
            </a:pPr>
            <a:r>
              <a:rPr sz="2325" b="1">
                <a:solidFill>
                  <a:srgbClr val="53585F"/>
                </a:solidFill>
                <a:latin typeface="Arial"/>
                <a:ea typeface="Arial"/>
                <a:cs typeface="Arial"/>
              </a:rPr>
              <a:t>PATHS</a:t>
            </a:r>
          </a:p>
        </p:txBody>
      </p:sp>
      <p:sp>
        <p:nvSpPr>
          <p:cNvPr id="28" name="security-cycle-start-4">
            <a:extLst>
              <a:ext uri="{FF2B5EF4-FFF2-40B4-BE49-F238E27FC236}">
                <a16:creationId xmlns:a16="http://schemas.microsoft.com/office/drawing/2014/main" id="{079B35D7-86A5-489E-A6CB-FB0C22801449}"/>
              </a:ext>
            </a:extLst>
          </p:cNvPr>
          <p:cNvSpPr>
            <a:spLocks noGrp="1"/>
          </p:cNvSpPr>
          <p:nvPr/>
        </p:nvSpPr>
        <p:spPr>
          <a:xfrm>
            <a:off x="17002125" y="7124700"/>
            <a:ext cx="666750" cy="666750"/>
          </a:xfrm>
          <a:prstGeom prst="ellipse">
            <a:avLst/>
          </a:prstGeom>
          <a:solidFill>
            <a:srgbClr val="FFFFFF"/>
          </a:solidFill>
          <a:ln w="57150">
            <a:solidFill>
              <a:srgbClr val="B42318"/>
            </a:solidFill>
            <a:prstDash val="solid"/>
          </a:ln>
        </p:spPr>
        <p:txBody>
          <a:bodyPr/>
          <a:lstStyle/>
          <a:p>
            <a:endParaRPr/>
          </a:p>
        </p:txBody>
      </p:sp>
      <p:sp>
        <p:nvSpPr>
          <p:cNvPr id="29" name="security-cycle-line-4">
            <a:extLst>
              <a:ext uri="{FF2B5EF4-FFF2-40B4-BE49-F238E27FC236}">
                <a16:creationId xmlns:a16="http://schemas.microsoft.com/office/drawing/2014/main" id="{09B6667E-ADC7-4ACD-8B11-BE2AD9DD22DA}"/>
              </a:ext>
            </a:extLst>
          </p:cNvPr>
          <p:cNvSpPr>
            <a:spLocks noGrp="1"/>
          </p:cNvSpPr>
          <p:nvPr/>
        </p:nvSpPr>
        <p:spPr>
          <a:xfrm>
            <a:off x="17335500" y="7419975"/>
            <a:ext cx="3333750" cy="66675"/>
          </a:xfrm>
          <a:prstGeom prst="rect">
            <a:avLst/>
          </a:prstGeom>
          <a:solidFill>
            <a:srgbClr val="B42318"/>
          </a:solidFill>
          <a:ln w="0">
            <a:solidFill>
              <a:srgbClr val="000000">
                <a:alpha val="0"/>
              </a:srgbClr>
            </a:solidFill>
            <a:prstDash val="solid"/>
          </a:ln>
        </p:spPr>
        <p:txBody>
          <a:bodyPr/>
          <a:lstStyle/>
          <a:p>
            <a:endParaRPr/>
          </a:p>
        </p:txBody>
      </p:sp>
      <p:sp>
        <p:nvSpPr>
          <p:cNvPr id="30" name="security-cycle-arrow-4">
            <a:extLst>
              <a:ext uri="{FF2B5EF4-FFF2-40B4-BE49-F238E27FC236}">
                <a16:creationId xmlns:a16="http://schemas.microsoft.com/office/drawing/2014/main" id="{F456AB0D-1C2B-416D-AB7A-7FBF92AB760E}"/>
              </a:ext>
            </a:extLst>
          </p:cNvPr>
          <p:cNvSpPr>
            <a:spLocks noGrp="1"/>
          </p:cNvSpPr>
          <p:nvPr/>
        </p:nvSpPr>
        <p:spPr>
          <a:xfrm>
            <a:off x="20383500" y="7286625"/>
            <a:ext cx="685800" cy="333375"/>
          </a:xfrm>
          <a:prstGeom prst="rightArrow">
            <a:avLst/>
          </a:prstGeom>
          <a:solidFill>
            <a:srgbClr val="B42318"/>
          </a:solidFill>
          <a:ln w="0">
            <a:solidFill>
              <a:srgbClr val="000000">
                <a:alpha val="0"/>
              </a:srgbClr>
            </a:solidFill>
            <a:prstDash val="solid"/>
          </a:ln>
        </p:spPr>
        <p:txBody>
          <a:bodyPr/>
          <a:lstStyle/>
          <a:p>
            <a:endParaRPr/>
          </a:p>
        </p:txBody>
      </p:sp>
      <p:sp>
        <p:nvSpPr>
          <p:cNvPr id="31" name="security-cycle-label-4">
            <a:extLst>
              <a:ext uri="{FF2B5EF4-FFF2-40B4-BE49-F238E27FC236}">
                <a16:creationId xmlns:a16="http://schemas.microsoft.com/office/drawing/2014/main" id="{B1CCB3E8-3F33-4131-BA1B-D11174661509}"/>
              </a:ext>
            </a:extLst>
          </p:cNvPr>
          <p:cNvSpPr>
            <a:spLocks noGrp="1"/>
          </p:cNvSpPr>
          <p:nvPr/>
        </p:nvSpPr>
        <p:spPr>
          <a:xfrm>
            <a:off x="16478250" y="8096250"/>
            <a:ext cx="4476750" cy="1143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325" b="1">
                <a:solidFill>
                  <a:srgbClr val="B42318"/>
                </a:solidFill>
                <a:latin typeface="Arial"/>
                <a:ea typeface="Arial"/>
                <a:cs typeface="Arial"/>
              </a:defRPr>
            </a:pPr>
            <a:r>
              <a:rPr sz="2325" b="1">
                <a:solidFill>
                  <a:srgbClr val="B42318"/>
                </a:solidFill>
                <a:latin typeface="Arial"/>
                <a:ea typeface="Arial"/>
                <a:cs typeface="Arial"/>
              </a:rPr>
              <a:t>NEXT THREAT</a:t>
            </a:r>
          </a:p>
          <a:p>
            <a:pPr algn="ctr">
              <a:buNone/>
              <a:defRPr sz="2325" b="1">
                <a:solidFill>
                  <a:srgbClr val="B42318"/>
                </a:solidFill>
                <a:latin typeface="Arial"/>
                <a:ea typeface="Arial"/>
                <a:cs typeface="Arial"/>
              </a:defRPr>
            </a:pPr>
            <a:r>
              <a:rPr sz="2325" b="1">
                <a:solidFill>
                  <a:srgbClr val="B42318"/>
                </a:solidFill>
                <a:latin typeface="Arial"/>
                <a:ea typeface="Arial"/>
                <a:cs typeface="Arial"/>
              </a:rPr>
              <a:t>CYCLE</a:t>
            </a:r>
          </a:p>
        </p:txBody>
      </p:sp>
    </p:spTree>
    <p:extLst>
      <p:ext uri="{BB962C8B-B14F-4D97-AF65-F5344CB8AC3E}">
        <p14:creationId xmlns:p14="http://schemas.microsoft.com/office/powerpoint/2010/main" val="1349988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C1512C-ACF8-F66F-AFC8-E29039727AC5}"/>
              </a:ext>
            </a:extLst>
          </p:cNvPr>
          <p:cNvSpPr>
            <a:spLocks noGrp="1"/>
          </p:cNvSpPr>
          <p:nvPr>
            <p:ph type="body" idx="10"/>
          </p:nvPr>
        </p:nvSpPr>
        <p:spPr>
          <a:xfrm>
            <a:off x="2095500" y="2571750"/>
            <a:ext cx="20002500" cy="4381500"/>
          </a:xfrm>
        </p:spPr>
        <p:txBody>
          <a:bodyPr wrap="square" lIns="0" tIns="0" rIns="0" bIns="0" anchor="ctr">
            <a:normAutofit/>
          </a:bodyPr>
          <a:lstStyle/>
          <a:p>
            <a:pPr algn="ctr">
              <a:spcAft>
                <a:spcPts val="34"/>
              </a:spcAft>
              <a:buNone/>
              <a:defRPr sz="5100" b="0">
                <a:solidFill>
                  <a:srgbClr val="202124"/>
                </a:solidFill>
                <a:latin typeface="Arial"/>
                <a:ea typeface="Arial"/>
                <a:cs typeface="Arial"/>
              </a:defRPr>
            </a:pPr>
            <a:r>
              <a:rPr sz="5625" b="1">
                <a:solidFill>
                  <a:srgbClr val="076C18"/>
                </a:solidFill>
              </a:rPr>
              <a:t>UNPACK  →  ANALYZE  →  MODIFY  →  REPACK</a:t>
            </a:r>
          </a:p>
          <a:p>
            <a:pPr algn="ctr">
              <a:spcAft>
                <a:spcPts val="0"/>
              </a:spcAft>
              <a:buNone/>
              <a:defRPr sz="5100" b="0">
                <a:solidFill>
                  <a:srgbClr val="202124"/>
                </a:solidFill>
                <a:latin typeface="Arial"/>
                <a:ea typeface="Arial"/>
                <a:cs typeface="Arial"/>
              </a:defRPr>
            </a:pPr>
            <a:r>
              <a:rPr sz="3825" b="1">
                <a:solidFill>
                  <a:srgbClr val="202124"/>
                </a:solidFill>
              </a:rPr>
              <a:t>Locate boundaries  •  Inject code  •  Recalculate validation  •  Produce a flashable image</a:t>
            </a:r>
          </a:p>
        </p:txBody>
      </p:sp>
      <p:sp>
        <p:nvSpPr>
          <p:cNvPr id="3" name="Text Placeholder 2">
            <a:extLst>
              <a:ext uri="{FF2B5EF4-FFF2-40B4-BE49-F238E27FC236}">
                <a16:creationId xmlns:a16="http://schemas.microsoft.com/office/drawing/2014/main" id="{C1B788F5-4BBC-3B13-A931-2C042B238794}"/>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5100" b="1">
                <a:solidFill>
                  <a:srgbClr val="202124"/>
                </a:solidFill>
                <a:latin typeface="Arial"/>
                <a:ea typeface="Arial"/>
                <a:cs typeface="Arial"/>
              </a:defRPr>
            </a:pPr>
            <a:r>
              <a:rPr sz="5100" b="1">
                <a:solidFill>
                  <a:srgbClr val="202124"/>
                </a:solidFill>
                <a:latin typeface="Arial"/>
                <a:ea typeface="Arial"/>
                <a:cs typeface="Arial"/>
              </a:rPr>
              <a:t>OFRAK makes the modification repeatable</a:t>
            </a:r>
          </a:p>
        </p:txBody>
      </p:sp>
      <p:pic>
        <p:nvPicPr>
          <p:cNvPr id="7" name="Picture 4"/>
          <p:cNvPicPr>
            <a:picLocks noChangeAspect="1"/>
          </p:cNvPicPr>
          <p:nvPr/>
        </p:nvPicPr>
        <p:blipFill>
          <a:blip r:embed="rId3"/>
          <a:stretch>
            <a:fillRect/>
          </a:stretch>
        </p:blipFill>
        <p:spPr>
          <a:xfrm>
            <a:off x="5523471" y="7560315"/>
            <a:ext cx="14321480" cy="5059954"/>
          </a:xfrm>
          <a:prstGeom prst="rect">
            <a:avLst/>
          </a:prstGeom>
        </p:spPr>
      </p:pic>
    </p:spTree>
    <p:extLst>
      <p:ext uri="{BB962C8B-B14F-4D97-AF65-F5344CB8AC3E}">
        <p14:creationId xmlns:p14="http://schemas.microsoft.com/office/powerpoint/2010/main" val="2876857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0BEF9D-1CCD-9EE2-6903-33F884D509B7}"/>
              </a:ext>
            </a:extLst>
          </p:cNvPr>
          <p:cNvSpPr>
            <a:spLocks noGrp="1"/>
          </p:cNvSpPr>
          <p:nvPr>
            <p:ph type="body" idx="10"/>
          </p:nvPr>
        </p:nvSpPr>
        <p:spPr>
          <a:xfrm>
            <a:off x="3238500" y="10429875"/>
            <a:ext cx="16002000" cy="1238250"/>
          </a:xfrm>
        </p:spPr>
        <p:txBody>
          <a:bodyPr wrap="square" lIns="152400" tIns="95250" rIns="152400" bIns="95250" anchor="ctr">
            <a:normAutofit/>
          </a:bodyPr>
          <a:lstStyle/>
          <a:p>
            <a:pPr algn="ctr">
              <a:buNone/>
              <a:defRPr sz="2550" b="1">
                <a:solidFill>
                  <a:srgbClr val="FFFFFF"/>
                </a:solidFill>
                <a:latin typeface="Arial"/>
                <a:ea typeface="Arial"/>
                <a:cs typeface="Arial"/>
              </a:defRPr>
            </a:pPr>
            <a:r>
              <a:rPr sz="2550" b="1">
                <a:solidFill>
                  <a:srgbClr val="FFFFFF"/>
                </a:solidFill>
                <a:latin typeface="Arial"/>
                <a:ea typeface="Arial"/>
                <a:cs typeface="Arial"/>
              </a:rPr>
              <a:t>Update validation  →  Flash spare ECM  →  Boot  →  Bench test</a:t>
            </a:r>
          </a:p>
        </p:txBody>
      </p:sp>
      <p:sp>
        <p:nvSpPr>
          <p:cNvPr id="3" name="Text Placeholder 2">
            <a:extLst>
              <a:ext uri="{FF2B5EF4-FFF2-40B4-BE49-F238E27FC236}">
                <a16:creationId xmlns:a16="http://schemas.microsoft.com/office/drawing/2014/main" id="{524CC4BF-D046-C341-C238-5A2EC5A28E02}"/>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5400" b="1">
                <a:solidFill>
                  <a:srgbClr val="202124"/>
                </a:solidFill>
                <a:latin typeface="Arial"/>
                <a:ea typeface="Arial"/>
                <a:cs typeface="Arial"/>
              </a:defRPr>
            </a:pPr>
            <a:r>
              <a:rPr sz="5400" b="1">
                <a:solidFill>
                  <a:srgbClr val="202124"/>
                </a:solidFill>
                <a:latin typeface="Arial"/>
                <a:ea typeface="Arial"/>
                <a:cs typeface="Arial"/>
              </a:rPr>
              <a:t>Modified firmware must still behave normally</a:t>
            </a:r>
          </a:p>
        </p:txBody>
      </p:sp>
      <p:pic>
        <p:nvPicPr>
          <p:cNvPr id="4" name="2 Computer testing">
            <a:hlinkClick r:id="" action="ppaction://media"/>
            <a:extLst>
              <a:ext uri="{FF2B5EF4-FFF2-40B4-BE49-F238E27FC236}">
                <a16:creationId xmlns:a16="http://schemas.microsoft.com/office/drawing/2014/main" id="{CF88C3BB-7730-212C-77A9-4FBCBD4D62F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84211" y="2053664"/>
            <a:ext cx="18265939" cy="10274591"/>
          </a:xfrm>
          <a:prstGeom prst="rect">
            <a:avLst/>
          </a:prstGeom>
        </p:spPr>
      </p:pic>
    </p:spTree>
    <p:extLst>
      <p:ext uri="{BB962C8B-B14F-4D97-AF65-F5344CB8AC3E}">
        <p14:creationId xmlns:p14="http://schemas.microsoft.com/office/powerpoint/2010/main" val="340216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4CC4BF-D046-C341-C238-5A2EC5A28E02}"/>
              </a:ext>
            </a:extLst>
          </p:cNvPr>
          <p:cNvSpPr>
            <a:spLocks noGrp="1"/>
          </p:cNvSpPr>
          <p:nvPr>
            <p:ph type="body" idx="11"/>
          </p:nvPr>
        </p:nvSpPr>
        <p:spPr>
          <a:xfrm>
            <a:off x="1981200" y="238125"/>
            <a:ext cx="17240250" cy="1857375"/>
          </a:xfrm>
        </p:spPr>
        <p:txBody>
          <a:bodyPr wrap="square" lIns="0" tIns="0" rIns="0" bIns="0" anchor="ctr">
            <a:normAutofit/>
          </a:bodyPr>
          <a:lstStyle/>
          <a:p>
            <a:pPr algn="l">
              <a:buNone/>
              <a:defRPr sz="3900" b="1">
                <a:solidFill>
                  <a:srgbClr val="202124"/>
                </a:solidFill>
                <a:latin typeface="Arial"/>
                <a:ea typeface="Arial"/>
                <a:cs typeface="Arial"/>
              </a:defRPr>
            </a:pPr>
            <a:r>
              <a:rPr sz="3900" b="1" dirty="0">
                <a:solidFill>
                  <a:srgbClr val="202124"/>
                </a:solidFill>
                <a:latin typeface="Arial"/>
                <a:ea typeface="Arial"/>
                <a:cs typeface="Arial"/>
              </a:rPr>
              <a:t>Validation must answer three questions</a:t>
            </a:r>
          </a:p>
        </p:txBody>
      </p:sp>
      <p:sp>
        <p:nvSpPr>
          <p:cNvPr id="4" name="validation-chip">
            <a:extLst>
              <a:ext uri="{FF2B5EF4-FFF2-40B4-BE49-F238E27FC236}">
                <a16:creationId xmlns:a16="http://schemas.microsoft.com/office/drawing/2014/main" id="{DA012616-EB67-4E71-A85B-382A994D87B1}"/>
              </a:ext>
            </a:extLst>
          </p:cNvPr>
          <p:cNvSpPr>
            <a:spLocks noGrp="1"/>
          </p:cNvSpPr>
          <p:nvPr/>
        </p:nvSpPr>
        <p:spPr>
          <a:xfrm>
            <a:off x="2476500" y="3857625"/>
            <a:ext cx="7239000" cy="4953000"/>
          </a:xfrm>
          <a:prstGeom prst="roundRect">
            <a:avLst>
              <a:gd name="adj" fmla="val 1538"/>
            </a:avLst>
          </a:prstGeom>
          <a:solidFill>
            <a:srgbClr val="FFFFFF"/>
          </a:solidFill>
          <a:ln w="57150">
            <a:solidFill>
              <a:srgbClr val="075F17"/>
            </a:solidFill>
            <a:prstDash val="solid"/>
          </a:ln>
        </p:spPr>
        <p:txBody>
          <a:bodyPr/>
          <a:lstStyle/>
          <a:p>
            <a:endParaRPr lang="en-US"/>
          </a:p>
        </p:txBody>
      </p:sp>
      <p:sp>
        <p:nvSpPr>
          <p:cNvPr id="5" name="validation-chip-title">
            <a:extLst>
              <a:ext uri="{FF2B5EF4-FFF2-40B4-BE49-F238E27FC236}">
                <a16:creationId xmlns:a16="http://schemas.microsoft.com/office/drawing/2014/main" id="{E0FDAD66-59CD-4B99-B4F0-A939162D9798}"/>
              </a:ext>
            </a:extLst>
          </p:cNvPr>
          <p:cNvSpPr>
            <a:spLocks noGrp="1"/>
          </p:cNvSpPr>
          <p:nvPr/>
        </p:nvSpPr>
        <p:spPr>
          <a:xfrm>
            <a:off x="3429000" y="4572000"/>
            <a:ext cx="5334000" cy="114300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ctr">
              <a:defRPr sz="3000" b="1">
                <a:solidFill>
                  <a:srgbClr val="075F17"/>
                </a:solidFill>
                <a:latin typeface="Arial"/>
                <a:ea typeface="Arial"/>
                <a:cs typeface="Arial"/>
              </a:defRPr>
            </a:pPr>
            <a:r>
              <a:rPr sz="3000" b="1">
                <a:solidFill>
                  <a:srgbClr val="075F17"/>
                </a:solidFill>
                <a:latin typeface="Arial"/>
                <a:ea typeface="Arial"/>
                <a:cs typeface="Arial"/>
              </a:rPr>
              <a:t>PATCHED ECM</a:t>
            </a:r>
          </a:p>
        </p:txBody>
      </p:sp>
      <p:sp>
        <p:nvSpPr>
          <p:cNvPr id="6" name="validation-chip-divider">
            <a:extLst>
              <a:ext uri="{FF2B5EF4-FFF2-40B4-BE49-F238E27FC236}">
                <a16:creationId xmlns:a16="http://schemas.microsoft.com/office/drawing/2014/main" id="{0E333238-109C-4F06-A194-2AEB7D02D080}"/>
              </a:ext>
            </a:extLst>
          </p:cNvPr>
          <p:cNvSpPr>
            <a:spLocks noGrp="1"/>
          </p:cNvSpPr>
          <p:nvPr/>
        </p:nvSpPr>
        <p:spPr>
          <a:xfrm>
            <a:off x="3714750" y="6000750"/>
            <a:ext cx="4762500" cy="38100"/>
          </a:xfrm>
          <a:prstGeom prst="rect">
            <a:avLst/>
          </a:prstGeom>
          <a:solidFill>
            <a:srgbClr val="D7DED9"/>
          </a:solidFill>
          <a:ln w="0">
            <a:solidFill>
              <a:srgbClr val="000000">
                <a:alpha val="0"/>
              </a:srgbClr>
            </a:solidFill>
            <a:prstDash val="solid"/>
          </a:ln>
        </p:spPr>
        <p:txBody>
          <a:bodyPr/>
          <a:lstStyle/>
          <a:p>
            <a:endParaRPr lang="en-US"/>
          </a:p>
        </p:txBody>
      </p:sp>
      <p:sp>
        <p:nvSpPr>
          <p:cNvPr id="7" name="validation-chip-sub">
            <a:extLst>
              <a:ext uri="{FF2B5EF4-FFF2-40B4-BE49-F238E27FC236}">
                <a16:creationId xmlns:a16="http://schemas.microsoft.com/office/drawing/2014/main" id="{8E529123-6160-459D-88AB-A45F03A5D2E7}"/>
              </a:ext>
            </a:extLst>
          </p:cNvPr>
          <p:cNvSpPr>
            <a:spLocks noGrp="1"/>
          </p:cNvSpPr>
          <p:nvPr/>
        </p:nvSpPr>
        <p:spPr>
          <a:xfrm>
            <a:off x="3333750" y="6477000"/>
            <a:ext cx="5524500" cy="133350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ctr">
              <a:defRPr sz="2100" b="1">
                <a:solidFill>
                  <a:srgbClr val="202124"/>
                </a:solidFill>
                <a:latin typeface="Arial"/>
                <a:ea typeface="Arial"/>
                <a:cs typeface="Arial"/>
              </a:defRPr>
            </a:pPr>
            <a:r>
              <a:rPr sz="2100" b="1">
                <a:solidFill>
                  <a:srgbClr val="202124"/>
                </a:solidFill>
                <a:latin typeface="Arial"/>
                <a:ea typeface="Arial"/>
                <a:cs typeface="Arial"/>
              </a:rPr>
              <a:t>ORIGINAL CONTROL LOGIC</a:t>
            </a:r>
          </a:p>
          <a:p>
            <a:pPr algn="ctr">
              <a:defRPr sz="2100" b="1">
                <a:solidFill>
                  <a:srgbClr val="202124"/>
                </a:solidFill>
                <a:latin typeface="Arial"/>
                <a:ea typeface="Arial"/>
                <a:cs typeface="Arial"/>
              </a:defRPr>
            </a:pPr>
            <a:r>
              <a:rPr sz="2100" b="1">
                <a:solidFill>
                  <a:srgbClr val="202124"/>
                </a:solidFill>
                <a:latin typeface="Arial"/>
                <a:ea typeface="Arial"/>
                <a:cs typeface="Arial"/>
              </a:rPr>
              <a:t>+ SECURITY PATCH</a:t>
            </a:r>
          </a:p>
        </p:txBody>
      </p:sp>
      <p:sp>
        <p:nvSpPr>
          <p:cNvPr id="8" name="validation-pin-left-445">
            <a:extLst>
              <a:ext uri="{FF2B5EF4-FFF2-40B4-BE49-F238E27FC236}">
                <a16:creationId xmlns:a16="http://schemas.microsoft.com/office/drawing/2014/main" id="{E0A1A26C-6DE3-41FD-BF28-A1AC64C69D17}"/>
              </a:ext>
            </a:extLst>
          </p:cNvPr>
          <p:cNvSpPr>
            <a:spLocks noGrp="1"/>
          </p:cNvSpPr>
          <p:nvPr/>
        </p:nvSpPr>
        <p:spPr>
          <a:xfrm>
            <a:off x="2238375" y="4238625"/>
            <a:ext cx="238125" cy="95250"/>
          </a:xfrm>
          <a:prstGeom prst="rect">
            <a:avLst/>
          </a:prstGeom>
          <a:solidFill>
            <a:srgbClr val="075F17"/>
          </a:solidFill>
          <a:ln w="0">
            <a:solidFill>
              <a:srgbClr val="000000">
                <a:alpha val="0"/>
              </a:srgbClr>
            </a:solidFill>
            <a:prstDash val="solid"/>
          </a:ln>
        </p:spPr>
        <p:txBody>
          <a:bodyPr/>
          <a:lstStyle/>
          <a:p>
            <a:endParaRPr lang="en-US"/>
          </a:p>
        </p:txBody>
      </p:sp>
      <p:sp>
        <p:nvSpPr>
          <p:cNvPr id="9" name="validation-pin-right-445">
            <a:extLst>
              <a:ext uri="{FF2B5EF4-FFF2-40B4-BE49-F238E27FC236}">
                <a16:creationId xmlns:a16="http://schemas.microsoft.com/office/drawing/2014/main" id="{DC161B11-0364-405A-83A6-EBAF4C93ACBE}"/>
              </a:ext>
            </a:extLst>
          </p:cNvPr>
          <p:cNvSpPr>
            <a:spLocks noGrp="1"/>
          </p:cNvSpPr>
          <p:nvPr/>
        </p:nvSpPr>
        <p:spPr>
          <a:xfrm>
            <a:off x="9715500" y="4238625"/>
            <a:ext cx="238125" cy="95250"/>
          </a:xfrm>
          <a:prstGeom prst="rect">
            <a:avLst/>
          </a:prstGeom>
          <a:solidFill>
            <a:srgbClr val="075F17"/>
          </a:solidFill>
          <a:ln w="0">
            <a:solidFill>
              <a:srgbClr val="000000">
                <a:alpha val="0"/>
              </a:srgbClr>
            </a:solidFill>
            <a:prstDash val="solid"/>
          </a:ln>
        </p:spPr>
        <p:txBody>
          <a:bodyPr/>
          <a:lstStyle/>
          <a:p>
            <a:endParaRPr lang="en-US"/>
          </a:p>
        </p:txBody>
      </p:sp>
      <p:sp>
        <p:nvSpPr>
          <p:cNvPr id="10" name="validation-pin-left-590">
            <a:extLst>
              <a:ext uri="{FF2B5EF4-FFF2-40B4-BE49-F238E27FC236}">
                <a16:creationId xmlns:a16="http://schemas.microsoft.com/office/drawing/2014/main" id="{448B14F0-7554-4072-80B2-2A77CC1E21BD}"/>
              </a:ext>
            </a:extLst>
          </p:cNvPr>
          <p:cNvSpPr>
            <a:spLocks noGrp="1"/>
          </p:cNvSpPr>
          <p:nvPr/>
        </p:nvSpPr>
        <p:spPr>
          <a:xfrm>
            <a:off x="2238375" y="5619750"/>
            <a:ext cx="238125" cy="95250"/>
          </a:xfrm>
          <a:prstGeom prst="rect">
            <a:avLst/>
          </a:prstGeom>
          <a:solidFill>
            <a:srgbClr val="075F17"/>
          </a:solidFill>
          <a:ln w="0">
            <a:solidFill>
              <a:srgbClr val="000000">
                <a:alpha val="0"/>
              </a:srgbClr>
            </a:solidFill>
            <a:prstDash val="solid"/>
          </a:ln>
        </p:spPr>
        <p:txBody>
          <a:bodyPr/>
          <a:lstStyle/>
          <a:p>
            <a:endParaRPr lang="en-US"/>
          </a:p>
        </p:txBody>
      </p:sp>
      <p:sp>
        <p:nvSpPr>
          <p:cNvPr id="11" name="validation-pin-right-590">
            <a:extLst>
              <a:ext uri="{FF2B5EF4-FFF2-40B4-BE49-F238E27FC236}">
                <a16:creationId xmlns:a16="http://schemas.microsoft.com/office/drawing/2014/main" id="{2449D07C-9EBF-4AB4-B8ED-51BF98C35017}"/>
              </a:ext>
            </a:extLst>
          </p:cNvPr>
          <p:cNvSpPr>
            <a:spLocks noGrp="1"/>
          </p:cNvSpPr>
          <p:nvPr/>
        </p:nvSpPr>
        <p:spPr>
          <a:xfrm>
            <a:off x="9715500" y="5619750"/>
            <a:ext cx="238125" cy="95250"/>
          </a:xfrm>
          <a:prstGeom prst="rect">
            <a:avLst/>
          </a:prstGeom>
          <a:solidFill>
            <a:srgbClr val="075F17"/>
          </a:solidFill>
          <a:ln w="0">
            <a:solidFill>
              <a:srgbClr val="000000">
                <a:alpha val="0"/>
              </a:srgbClr>
            </a:solidFill>
            <a:prstDash val="solid"/>
          </a:ln>
        </p:spPr>
        <p:txBody>
          <a:bodyPr/>
          <a:lstStyle/>
          <a:p>
            <a:endParaRPr lang="en-US"/>
          </a:p>
        </p:txBody>
      </p:sp>
      <p:sp>
        <p:nvSpPr>
          <p:cNvPr id="12" name="validation-pin-left-735">
            <a:extLst>
              <a:ext uri="{FF2B5EF4-FFF2-40B4-BE49-F238E27FC236}">
                <a16:creationId xmlns:a16="http://schemas.microsoft.com/office/drawing/2014/main" id="{F6985244-1743-4A5B-86E4-4A9C51653B96}"/>
              </a:ext>
            </a:extLst>
          </p:cNvPr>
          <p:cNvSpPr>
            <a:spLocks noGrp="1"/>
          </p:cNvSpPr>
          <p:nvPr/>
        </p:nvSpPr>
        <p:spPr>
          <a:xfrm>
            <a:off x="2238375" y="7000875"/>
            <a:ext cx="238125" cy="95250"/>
          </a:xfrm>
          <a:prstGeom prst="rect">
            <a:avLst/>
          </a:prstGeom>
          <a:solidFill>
            <a:srgbClr val="075F17"/>
          </a:solidFill>
          <a:ln w="0">
            <a:solidFill>
              <a:srgbClr val="000000">
                <a:alpha val="0"/>
              </a:srgbClr>
            </a:solidFill>
            <a:prstDash val="solid"/>
          </a:ln>
        </p:spPr>
        <p:txBody>
          <a:bodyPr/>
          <a:lstStyle/>
          <a:p>
            <a:endParaRPr lang="en-US"/>
          </a:p>
        </p:txBody>
      </p:sp>
      <p:sp>
        <p:nvSpPr>
          <p:cNvPr id="13" name="validation-pin-right-735">
            <a:extLst>
              <a:ext uri="{FF2B5EF4-FFF2-40B4-BE49-F238E27FC236}">
                <a16:creationId xmlns:a16="http://schemas.microsoft.com/office/drawing/2014/main" id="{692D204B-EA7B-45D0-8354-4C54404EBCAF}"/>
              </a:ext>
            </a:extLst>
          </p:cNvPr>
          <p:cNvSpPr>
            <a:spLocks noGrp="1"/>
          </p:cNvSpPr>
          <p:nvPr/>
        </p:nvSpPr>
        <p:spPr>
          <a:xfrm>
            <a:off x="9715500" y="7000875"/>
            <a:ext cx="238125" cy="95250"/>
          </a:xfrm>
          <a:prstGeom prst="rect">
            <a:avLst/>
          </a:prstGeom>
          <a:solidFill>
            <a:srgbClr val="075F17"/>
          </a:solidFill>
          <a:ln w="0">
            <a:solidFill>
              <a:srgbClr val="000000">
                <a:alpha val="0"/>
              </a:srgbClr>
            </a:solidFill>
            <a:prstDash val="solid"/>
          </a:ln>
        </p:spPr>
        <p:txBody>
          <a:bodyPr/>
          <a:lstStyle/>
          <a:p>
            <a:endParaRPr lang="en-US"/>
          </a:p>
        </p:txBody>
      </p:sp>
      <p:sp>
        <p:nvSpPr>
          <p:cNvPr id="14" name="validation-number-1">
            <a:extLst>
              <a:ext uri="{FF2B5EF4-FFF2-40B4-BE49-F238E27FC236}">
                <a16:creationId xmlns:a16="http://schemas.microsoft.com/office/drawing/2014/main" id="{951050D6-1354-4607-9054-D82ECFAC2A87}"/>
              </a:ext>
            </a:extLst>
          </p:cNvPr>
          <p:cNvSpPr>
            <a:spLocks noGrp="1"/>
          </p:cNvSpPr>
          <p:nvPr/>
        </p:nvSpPr>
        <p:spPr>
          <a:xfrm>
            <a:off x="11620500" y="3286125"/>
            <a:ext cx="1047750" cy="1047750"/>
          </a:xfrm>
          <a:prstGeom prst="ellipse">
            <a:avLst/>
          </a:prstGeom>
          <a:solidFill>
            <a:srgbClr val="075F17"/>
          </a:solidFill>
          <a:ln w="19050">
            <a:solidFill>
              <a:srgbClr val="075F17"/>
            </a:solidFill>
            <a:prstDash val="solid"/>
          </a:ln>
        </p:spPr>
        <p:txBody>
          <a:bodyPr/>
          <a:lstStyle/>
          <a:p>
            <a:endParaRPr lang="en-US"/>
          </a:p>
        </p:txBody>
      </p:sp>
      <p:sp>
        <p:nvSpPr>
          <p:cNvPr id="15" name="validation-number-text-1">
            <a:extLst>
              <a:ext uri="{FF2B5EF4-FFF2-40B4-BE49-F238E27FC236}">
                <a16:creationId xmlns:a16="http://schemas.microsoft.com/office/drawing/2014/main" id="{0117BF30-994D-468C-BAF5-7E8D1778EC7A}"/>
              </a:ext>
            </a:extLst>
          </p:cNvPr>
          <p:cNvSpPr>
            <a:spLocks noGrp="1"/>
          </p:cNvSpPr>
          <p:nvPr/>
        </p:nvSpPr>
        <p:spPr>
          <a:xfrm>
            <a:off x="11620500" y="3286125"/>
            <a:ext cx="1047750" cy="104775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ctr">
              <a:defRPr sz="2850" b="1">
                <a:solidFill>
                  <a:srgbClr val="FFFFFF"/>
                </a:solidFill>
                <a:latin typeface="Arial"/>
                <a:ea typeface="Arial"/>
                <a:cs typeface="Arial"/>
              </a:defRPr>
            </a:pPr>
            <a:r>
              <a:rPr sz="2850" b="1">
                <a:solidFill>
                  <a:srgbClr val="FFFFFF"/>
                </a:solidFill>
                <a:latin typeface="Arial"/>
                <a:ea typeface="Arial"/>
                <a:cs typeface="Arial"/>
              </a:rPr>
              <a:t>1</a:t>
            </a:r>
          </a:p>
        </p:txBody>
      </p:sp>
      <p:sp>
        <p:nvSpPr>
          <p:cNvPr id="16" name="validation-label-1">
            <a:extLst>
              <a:ext uri="{FF2B5EF4-FFF2-40B4-BE49-F238E27FC236}">
                <a16:creationId xmlns:a16="http://schemas.microsoft.com/office/drawing/2014/main" id="{D3C0ED8A-A646-4C9B-8FCA-051DEF8D8A53}"/>
              </a:ext>
            </a:extLst>
          </p:cNvPr>
          <p:cNvSpPr>
            <a:spLocks noGrp="1"/>
          </p:cNvSpPr>
          <p:nvPr/>
        </p:nvSpPr>
        <p:spPr>
          <a:xfrm>
            <a:off x="13049250" y="3238500"/>
            <a:ext cx="9239250" cy="66675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l">
              <a:defRPr sz="2250" b="1">
                <a:solidFill>
                  <a:srgbClr val="075F17"/>
                </a:solidFill>
                <a:latin typeface="Arial"/>
                <a:ea typeface="Arial"/>
                <a:cs typeface="Arial"/>
              </a:defRPr>
            </a:pPr>
            <a:r>
              <a:rPr sz="2800" b="1" dirty="0">
                <a:solidFill>
                  <a:srgbClr val="075F17"/>
                </a:solidFill>
                <a:latin typeface="Arial"/>
                <a:ea typeface="Arial"/>
                <a:cs typeface="Arial"/>
              </a:rPr>
              <a:t>DOES IT DETECT SPOOFING?</a:t>
            </a:r>
          </a:p>
        </p:txBody>
      </p:sp>
      <p:sp>
        <p:nvSpPr>
          <p:cNvPr id="17" name="validation-sub-1">
            <a:extLst>
              <a:ext uri="{FF2B5EF4-FFF2-40B4-BE49-F238E27FC236}">
                <a16:creationId xmlns:a16="http://schemas.microsoft.com/office/drawing/2014/main" id="{D4B59E98-1281-4A2D-BF32-86E36E92DDEB}"/>
              </a:ext>
            </a:extLst>
          </p:cNvPr>
          <p:cNvSpPr>
            <a:spLocks noGrp="1"/>
          </p:cNvSpPr>
          <p:nvPr/>
        </p:nvSpPr>
        <p:spPr>
          <a:xfrm>
            <a:off x="13049250" y="3952875"/>
            <a:ext cx="9239250" cy="76200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l">
              <a:defRPr sz="1875" b="0">
                <a:solidFill>
                  <a:srgbClr val="5C6167"/>
                </a:solidFill>
                <a:latin typeface="Arial"/>
                <a:ea typeface="Arial"/>
                <a:cs typeface="Arial"/>
              </a:defRPr>
            </a:pPr>
            <a:r>
              <a:rPr sz="2400" b="0" dirty="0">
                <a:solidFill>
                  <a:srgbClr val="5C6167"/>
                </a:solidFill>
                <a:latin typeface="Arial"/>
                <a:ea typeface="Arial"/>
                <a:cs typeface="Arial"/>
              </a:rPr>
              <a:t>Injected traffic must create a CMAC mismatch.</a:t>
            </a:r>
          </a:p>
        </p:txBody>
      </p:sp>
      <p:sp>
        <p:nvSpPr>
          <p:cNvPr id="18" name="validation-number-2">
            <a:extLst>
              <a:ext uri="{FF2B5EF4-FFF2-40B4-BE49-F238E27FC236}">
                <a16:creationId xmlns:a16="http://schemas.microsoft.com/office/drawing/2014/main" id="{949AEE4A-0C4A-4AF4-981C-E5E8063A5013}"/>
              </a:ext>
            </a:extLst>
          </p:cNvPr>
          <p:cNvSpPr>
            <a:spLocks noGrp="1"/>
          </p:cNvSpPr>
          <p:nvPr/>
        </p:nvSpPr>
        <p:spPr>
          <a:xfrm>
            <a:off x="11620500" y="5905500"/>
            <a:ext cx="1047750" cy="1047750"/>
          </a:xfrm>
          <a:prstGeom prst="ellipse">
            <a:avLst/>
          </a:prstGeom>
          <a:solidFill>
            <a:srgbClr val="075F17"/>
          </a:solidFill>
          <a:ln w="19050">
            <a:solidFill>
              <a:srgbClr val="075F17"/>
            </a:solidFill>
            <a:prstDash val="solid"/>
          </a:ln>
        </p:spPr>
        <p:txBody>
          <a:bodyPr/>
          <a:lstStyle/>
          <a:p>
            <a:endParaRPr lang="en-US"/>
          </a:p>
        </p:txBody>
      </p:sp>
      <p:sp>
        <p:nvSpPr>
          <p:cNvPr id="19" name="validation-number-text-2">
            <a:extLst>
              <a:ext uri="{FF2B5EF4-FFF2-40B4-BE49-F238E27FC236}">
                <a16:creationId xmlns:a16="http://schemas.microsoft.com/office/drawing/2014/main" id="{0A451A05-C750-46CF-94D3-28ED212472E1}"/>
              </a:ext>
            </a:extLst>
          </p:cNvPr>
          <p:cNvSpPr>
            <a:spLocks noGrp="1"/>
          </p:cNvSpPr>
          <p:nvPr/>
        </p:nvSpPr>
        <p:spPr>
          <a:xfrm>
            <a:off x="11620500" y="5905500"/>
            <a:ext cx="1047750" cy="104775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ctr">
              <a:defRPr sz="2850" b="1">
                <a:solidFill>
                  <a:srgbClr val="FFFFFF"/>
                </a:solidFill>
                <a:latin typeface="Arial"/>
                <a:ea typeface="Arial"/>
                <a:cs typeface="Arial"/>
              </a:defRPr>
            </a:pPr>
            <a:r>
              <a:rPr sz="2850" b="1">
                <a:solidFill>
                  <a:srgbClr val="FFFFFF"/>
                </a:solidFill>
                <a:latin typeface="Arial"/>
                <a:ea typeface="Arial"/>
                <a:cs typeface="Arial"/>
              </a:rPr>
              <a:t>2</a:t>
            </a:r>
          </a:p>
        </p:txBody>
      </p:sp>
      <p:sp>
        <p:nvSpPr>
          <p:cNvPr id="20" name="validation-label-2">
            <a:extLst>
              <a:ext uri="{FF2B5EF4-FFF2-40B4-BE49-F238E27FC236}">
                <a16:creationId xmlns:a16="http://schemas.microsoft.com/office/drawing/2014/main" id="{C5DAEB9C-6BF8-4029-A929-779E30AB4CC8}"/>
              </a:ext>
            </a:extLst>
          </p:cNvPr>
          <p:cNvSpPr>
            <a:spLocks noGrp="1"/>
          </p:cNvSpPr>
          <p:nvPr/>
        </p:nvSpPr>
        <p:spPr>
          <a:xfrm>
            <a:off x="13049250" y="5857875"/>
            <a:ext cx="9239250" cy="66675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l">
              <a:defRPr sz="2250" b="1">
                <a:solidFill>
                  <a:srgbClr val="075F17"/>
                </a:solidFill>
                <a:latin typeface="Arial"/>
                <a:ea typeface="Arial"/>
                <a:cs typeface="Arial"/>
              </a:defRPr>
            </a:pPr>
            <a:r>
              <a:rPr sz="2800" b="1" dirty="0">
                <a:solidFill>
                  <a:srgbClr val="075F17"/>
                </a:solidFill>
                <a:latin typeface="Arial"/>
                <a:ea typeface="Arial"/>
                <a:cs typeface="Arial"/>
              </a:rPr>
              <a:t>DOES IT PRESERVE TIMING?</a:t>
            </a:r>
          </a:p>
        </p:txBody>
      </p:sp>
      <p:sp>
        <p:nvSpPr>
          <p:cNvPr id="21" name="validation-sub-2">
            <a:extLst>
              <a:ext uri="{FF2B5EF4-FFF2-40B4-BE49-F238E27FC236}">
                <a16:creationId xmlns:a16="http://schemas.microsoft.com/office/drawing/2014/main" id="{CA977376-C108-426A-B823-771AD7291C04}"/>
              </a:ext>
            </a:extLst>
          </p:cNvPr>
          <p:cNvSpPr>
            <a:spLocks noGrp="1"/>
          </p:cNvSpPr>
          <p:nvPr/>
        </p:nvSpPr>
        <p:spPr>
          <a:xfrm>
            <a:off x="13049250" y="6572250"/>
            <a:ext cx="9239250" cy="76200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l">
              <a:defRPr sz="1875" b="0">
                <a:solidFill>
                  <a:srgbClr val="5C6167"/>
                </a:solidFill>
                <a:latin typeface="Arial"/>
                <a:ea typeface="Arial"/>
                <a:cs typeface="Arial"/>
              </a:defRPr>
            </a:pPr>
            <a:r>
              <a:rPr sz="2400" b="0" dirty="0">
                <a:solidFill>
                  <a:srgbClr val="5C6167"/>
                </a:solidFill>
                <a:latin typeface="Arial"/>
                <a:ea typeface="Arial"/>
                <a:cs typeface="Arial"/>
              </a:rPr>
              <a:t>Normal message intervals must remain consistent.</a:t>
            </a:r>
          </a:p>
        </p:txBody>
      </p:sp>
      <p:sp>
        <p:nvSpPr>
          <p:cNvPr id="22" name="validation-number-3">
            <a:extLst>
              <a:ext uri="{FF2B5EF4-FFF2-40B4-BE49-F238E27FC236}">
                <a16:creationId xmlns:a16="http://schemas.microsoft.com/office/drawing/2014/main" id="{E44A8791-ED54-4A61-8129-D83964A3D36D}"/>
              </a:ext>
            </a:extLst>
          </p:cNvPr>
          <p:cNvSpPr>
            <a:spLocks noGrp="1"/>
          </p:cNvSpPr>
          <p:nvPr/>
        </p:nvSpPr>
        <p:spPr>
          <a:xfrm>
            <a:off x="11620500" y="8524875"/>
            <a:ext cx="1047750" cy="1047750"/>
          </a:xfrm>
          <a:prstGeom prst="ellipse">
            <a:avLst/>
          </a:prstGeom>
          <a:solidFill>
            <a:srgbClr val="075F17"/>
          </a:solidFill>
          <a:ln w="19050">
            <a:solidFill>
              <a:srgbClr val="075F17"/>
            </a:solidFill>
            <a:prstDash val="solid"/>
          </a:ln>
        </p:spPr>
        <p:txBody>
          <a:bodyPr/>
          <a:lstStyle/>
          <a:p>
            <a:endParaRPr lang="en-US"/>
          </a:p>
        </p:txBody>
      </p:sp>
      <p:sp>
        <p:nvSpPr>
          <p:cNvPr id="23" name="validation-number-text-3">
            <a:extLst>
              <a:ext uri="{FF2B5EF4-FFF2-40B4-BE49-F238E27FC236}">
                <a16:creationId xmlns:a16="http://schemas.microsoft.com/office/drawing/2014/main" id="{0EF6612F-5F75-4D4F-8F9C-D3B31E5CC586}"/>
              </a:ext>
            </a:extLst>
          </p:cNvPr>
          <p:cNvSpPr>
            <a:spLocks noGrp="1"/>
          </p:cNvSpPr>
          <p:nvPr/>
        </p:nvSpPr>
        <p:spPr>
          <a:xfrm>
            <a:off x="11620500" y="8524875"/>
            <a:ext cx="1047750" cy="104775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ctr">
              <a:defRPr sz="2850" b="1">
                <a:solidFill>
                  <a:srgbClr val="FFFFFF"/>
                </a:solidFill>
                <a:latin typeface="Arial"/>
                <a:ea typeface="Arial"/>
                <a:cs typeface="Arial"/>
              </a:defRPr>
            </a:pPr>
            <a:r>
              <a:rPr sz="2850" b="1">
                <a:solidFill>
                  <a:srgbClr val="FFFFFF"/>
                </a:solidFill>
                <a:latin typeface="Arial"/>
                <a:ea typeface="Arial"/>
                <a:cs typeface="Arial"/>
              </a:rPr>
              <a:t>3</a:t>
            </a:r>
          </a:p>
        </p:txBody>
      </p:sp>
      <p:sp>
        <p:nvSpPr>
          <p:cNvPr id="24" name="validation-label-3">
            <a:extLst>
              <a:ext uri="{FF2B5EF4-FFF2-40B4-BE49-F238E27FC236}">
                <a16:creationId xmlns:a16="http://schemas.microsoft.com/office/drawing/2014/main" id="{48C75A20-35BB-4547-B411-F92377F2BF74}"/>
              </a:ext>
            </a:extLst>
          </p:cNvPr>
          <p:cNvSpPr>
            <a:spLocks noGrp="1"/>
          </p:cNvSpPr>
          <p:nvPr/>
        </p:nvSpPr>
        <p:spPr>
          <a:xfrm>
            <a:off x="13049250" y="8477250"/>
            <a:ext cx="9239250" cy="66675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l">
              <a:defRPr sz="2250" b="1">
                <a:solidFill>
                  <a:srgbClr val="075F17"/>
                </a:solidFill>
                <a:latin typeface="Arial"/>
                <a:ea typeface="Arial"/>
                <a:cs typeface="Arial"/>
              </a:defRPr>
            </a:pPr>
            <a:r>
              <a:rPr sz="2800" b="1" dirty="0">
                <a:solidFill>
                  <a:srgbClr val="075F17"/>
                </a:solidFill>
                <a:latin typeface="Arial"/>
                <a:ea typeface="Arial"/>
                <a:cs typeface="Arial"/>
              </a:rPr>
              <a:t>DOES THE VEHICLE STILL OPERATE?</a:t>
            </a:r>
          </a:p>
        </p:txBody>
      </p:sp>
      <p:sp>
        <p:nvSpPr>
          <p:cNvPr id="25" name="validation-sub-3">
            <a:extLst>
              <a:ext uri="{FF2B5EF4-FFF2-40B4-BE49-F238E27FC236}">
                <a16:creationId xmlns:a16="http://schemas.microsoft.com/office/drawing/2014/main" id="{9F304EB2-7AC8-4BB6-8DBF-EDD14AB068CA}"/>
              </a:ext>
            </a:extLst>
          </p:cNvPr>
          <p:cNvSpPr>
            <a:spLocks noGrp="1"/>
          </p:cNvSpPr>
          <p:nvPr/>
        </p:nvSpPr>
        <p:spPr>
          <a:xfrm>
            <a:off x="13049250" y="9191625"/>
            <a:ext cx="9239250" cy="76200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l">
              <a:defRPr sz="1875" b="0">
                <a:solidFill>
                  <a:srgbClr val="5C6167"/>
                </a:solidFill>
                <a:latin typeface="Arial"/>
                <a:ea typeface="Arial"/>
                <a:cs typeface="Arial"/>
              </a:defRPr>
            </a:pPr>
            <a:r>
              <a:rPr sz="2400" b="0" dirty="0">
                <a:solidFill>
                  <a:srgbClr val="5C6167"/>
                </a:solidFill>
                <a:latin typeface="Arial"/>
                <a:ea typeface="Arial"/>
                <a:cs typeface="Arial"/>
              </a:rPr>
              <a:t>J1939 compatibility and drivability must remain intact.</a:t>
            </a:r>
          </a:p>
        </p:txBody>
      </p:sp>
    </p:spTree>
    <p:extLst>
      <p:ext uri="{BB962C8B-B14F-4D97-AF65-F5344CB8AC3E}">
        <p14:creationId xmlns:p14="http://schemas.microsoft.com/office/powerpoint/2010/main" val="91520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87BE7C-7B7E-E1C1-E4EA-311797F8AD44}"/>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5400" b="1">
                <a:solidFill>
                  <a:srgbClr val="202124"/>
                </a:solidFill>
                <a:latin typeface="Arial"/>
                <a:ea typeface="Arial"/>
                <a:cs typeface="Arial"/>
              </a:defRPr>
            </a:pPr>
            <a:r>
              <a:rPr sz="5400" b="1">
                <a:solidFill>
                  <a:srgbClr val="202124"/>
                </a:solidFill>
                <a:latin typeface="Arial"/>
                <a:ea typeface="Arial"/>
                <a:cs typeface="Arial"/>
              </a:rPr>
              <a:t>A spoofed frame produced a CMAC mismatch</a:t>
            </a:r>
          </a:p>
        </p:txBody>
      </p:sp>
      <p:pic>
        <p:nvPicPr>
          <p:cNvPr id="12" name="Picture 11"/>
          <p:cNvPicPr>
            <a:picLocks noChangeAspect="1"/>
          </p:cNvPicPr>
          <p:nvPr/>
        </p:nvPicPr>
        <p:blipFill>
          <a:blip r:embed="rId3"/>
          <a:stretch/>
        </p:blipFill>
        <p:spPr>
          <a:xfrm>
            <a:off x="2173265" y="3286124"/>
            <a:ext cx="8566540" cy="7953376"/>
          </a:xfrm>
          <a:prstGeom prst="rect">
            <a:avLst/>
          </a:prstGeom>
        </p:spPr>
      </p:pic>
      <p:pic>
        <p:nvPicPr>
          <p:cNvPr id="13" name="Picture 12"/>
          <p:cNvPicPr>
            <a:picLocks noChangeAspect="1"/>
          </p:cNvPicPr>
          <p:nvPr/>
        </p:nvPicPr>
        <p:blipFill>
          <a:blip r:embed="rId4"/>
          <a:stretch/>
        </p:blipFill>
        <p:spPr>
          <a:xfrm>
            <a:off x="14143891" y="3286124"/>
            <a:ext cx="9202618" cy="8543925"/>
          </a:xfrm>
          <a:prstGeom prst="rect">
            <a:avLst/>
          </a:prstGeom>
        </p:spPr>
      </p:pic>
      <p:sp>
        <p:nvSpPr>
          <p:cNvPr id="6" name="spoof-evidence-arrow">
            <a:extLst>
              <a:ext uri="{FF2B5EF4-FFF2-40B4-BE49-F238E27FC236}">
                <a16:creationId xmlns:a16="http://schemas.microsoft.com/office/drawing/2014/main" id="{EC2AF7CA-37AD-464E-A98B-252BFF5B205F}"/>
              </a:ext>
            </a:extLst>
          </p:cNvPr>
          <p:cNvSpPr>
            <a:spLocks noGrp="1"/>
          </p:cNvSpPr>
          <p:nvPr/>
        </p:nvSpPr>
        <p:spPr>
          <a:xfrm>
            <a:off x="11430000" y="5810250"/>
            <a:ext cx="1333500" cy="523875"/>
          </a:xfrm>
          <a:prstGeom prst="rightArrow">
            <a:avLst/>
          </a:prstGeom>
          <a:solidFill>
            <a:srgbClr val="C62828"/>
          </a:solidFill>
          <a:ln w="9525">
            <a:solidFill>
              <a:srgbClr val="C62828"/>
            </a:solidFill>
            <a:prstDash val="solid"/>
          </a:ln>
        </p:spPr>
        <p:txBody>
          <a:bodyPr/>
          <a:lstStyle/>
          <a:p>
            <a:endParaRPr lang="en-US"/>
          </a:p>
        </p:txBody>
      </p:sp>
      <p:sp>
        <p:nvSpPr>
          <p:cNvPr id="7" name="spoof-caption-1">
            <a:extLst>
              <a:ext uri="{FF2B5EF4-FFF2-40B4-BE49-F238E27FC236}">
                <a16:creationId xmlns:a16="http://schemas.microsoft.com/office/drawing/2014/main" id="{1BB2A33F-25AC-4889-B53C-42E6482DE60C}"/>
              </a:ext>
            </a:extLst>
          </p:cNvPr>
          <p:cNvSpPr>
            <a:spLocks noGrp="1"/>
          </p:cNvSpPr>
          <p:nvPr/>
        </p:nvSpPr>
        <p:spPr>
          <a:xfrm>
            <a:off x="742950" y="2476500"/>
            <a:ext cx="12742718" cy="66675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Autofit/>
          </a:bodyPr>
          <a:lstStyle/>
          <a:p>
            <a:pPr algn="ctr">
              <a:defRPr sz="2025" b="1">
                <a:solidFill>
                  <a:srgbClr val="C62828"/>
                </a:solidFill>
                <a:latin typeface="Arial"/>
                <a:ea typeface="Arial"/>
                <a:cs typeface="Arial"/>
              </a:defRPr>
            </a:pPr>
            <a:r>
              <a:rPr sz="2800" b="1" dirty="0">
                <a:solidFill>
                  <a:srgbClr val="C62828"/>
                </a:solidFill>
                <a:latin typeface="Arial"/>
                <a:ea typeface="Arial"/>
                <a:cs typeface="Arial"/>
              </a:rPr>
              <a:t>1  INJECT A FRAME CLAIMING THE PROTECTED ADDRESS</a:t>
            </a:r>
          </a:p>
        </p:txBody>
      </p:sp>
      <p:sp>
        <p:nvSpPr>
          <p:cNvPr id="8" name="spoof-caption-2">
            <a:extLst>
              <a:ext uri="{FF2B5EF4-FFF2-40B4-BE49-F238E27FC236}">
                <a16:creationId xmlns:a16="http://schemas.microsoft.com/office/drawing/2014/main" id="{C1A6BA97-C73E-4E0F-97DA-0277C7A518D5}"/>
              </a:ext>
            </a:extLst>
          </p:cNvPr>
          <p:cNvSpPr>
            <a:spLocks noGrp="1"/>
          </p:cNvSpPr>
          <p:nvPr/>
        </p:nvSpPr>
        <p:spPr>
          <a:xfrm>
            <a:off x="13049250" y="2476500"/>
            <a:ext cx="10001250" cy="666750"/>
          </a:xfrm>
          <a:prstGeom prst="rect">
            <a:avLst/>
          </a:prstGeom>
          <a:solidFill>
            <a:srgbClr val="000000">
              <a:alpha val="0"/>
            </a:srgbClr>
          </a:solidFill>
          <a:ln w="0">
            <a:solidFill>
              <a:srgbClr val="000000">
                <a:alpha val="0"/>
              </a:srgbClr>
            </a:solidFill>
            <a:prstDash val="solid"/>
          </a:ln>
        </p:spPr>
        <p:txBody>
          <a:bodyPr wrap="square" lIns="95250" tIns="95250" rIns="95250" bIns="95250" anchor="ctr">
            <a:normAutofit/>
          </a:bodyPr>
          <a:lstStyle/>
          <a:p>
            <a:pPr algn="ctr">
              <a:defRPr sz="2025" b="1">
                <a:solidFill>
                  <a:srgbClr val="075F17"/>
                </a:solidFill>
                <a:latin typeface="Arial"/>
                <a:ea typeface="Arial"/>
                <a:cs typeface="Arial"/>
              </a:defRPr>
            </a:pPr>
            <a:r>
              <a:rPr sz="2800" b="1" dirty="0">
                <a:solidFill>
                  <a:srgbClr val="075F17"/>
                </a:solidFill>
                <a:latin typeface="Arial"/>
                <a:ea typeface="Arial"/>
                <a:cs typeface="Arial"/>
              </a:rPr>
              <a:t>2  GATEWAY REPORTS THE IMPERSONATION</a:t>
            </a:r>
          </a:p>
        </p:txBody>
      </p:sp>
    </p:spTree>
    <p:extLst>
      <p:ext uri="{BB962C8B-B14F-4D97-AF65-F5344CB8AC3E}">
        <p14:creationId xmlns:p14="http://schemas.microsoft.com/office/powerpoint/2010/main" val="1335387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Google Shape;141;g311d8ed565f_0_55">
            <a:extLst>
              <a:ext uri="{FF2B5EF4-FFF2-40B4-BE49-F238E27FC236}">
                <a16:creationId xmlns:a16="http://schemas.microsoft.com/office/drawing/2014/main" id="{14C7A0F8-CA95-3F29-AACA-9DA0FC559303}"/>
              </a:ext>
            </a:extLst>
          </p:cNvPr>
          <p:cNvSpPr>
            <a:spLocks noGrp="1"/>
          </p:cNvSpPr>
          <p:nvPr>
            <p:ph type="body" idx="10"/>
          </p:nvPr>
        </p:nvSpPr>
        <p:spPr>
          <a:xfrm>
            <a:off x="762000" y="3429000"/>
            <a:ext cx="7524750" cy="6572250"/>
          </a:xfrm>
          <a:prstGeom prst="rect">
            <a:avLst/>
          </a:prstGeom>
          <a:solidFill>
            <a:srgbClr val="000000">
              <a:alpha val="0"/>
            </a:srgbClr>
          </a:solidFill>
          <a:ln w="0">
            <a:solidFill>
              <a:srgbClr val="000000">
                <a:alpha val="0"/>
              </a:srgbClr>
            </a:solidFill>
            <a:prstDash val="solid"/>
          </a:ln>
        </p:spPr>
        <p:txBody>
          <a:bodyPr spcFirstLastPara="1" wrap="square" lIns="0" tIns="0" rIns="0" bIns="0" anchor="ctr">
            <a:normAutofit/>
          </a:bodyPr>
          <a:lstStyle/>
          <a:p>
            <a:pPr algn="ctr">
              <a:spcAft>
                <a:spcPts val="18"/>
              </a:spcAft>
              <a:buNone/>
              <a:defRPr sz="5100" b="0">
                <a:solidFill>
                  <a:srgbClr val="202124"/>
                </a:solidFill>
                <a:latin typeface="Arial"/>
                <a:ea typeface="Arial"/>
                <a:cs typeface="Arial"/>
              </a:defRPr>
            </a:pPr>
            <a:r>
              <a:rPr sz="4800" b="1">
                <a:solidFill>
                  <a:srgbClr val="076C18"/>
                </a:solidFill>
              </a:rPr>
              <a:t>NO NOTICEABLE INCREASE</a:t>
            </a:r>
          </a:p>
          <a:p>
            <a:pPr algn="ctr">
              <a:spcAft>
                <a:spcPts val="48"/>
              </a:spcAft>
              <a:buNone/>
              <a:defRPr sz="5100" b="0">
                <a:solidFill>
                  <a:srgbClr val="202124"/>
                </a:solidFill>
                <a:latin typeface="Arial"/>
                <a:ea typeface="Arial"/>
                <a:cs typeface="Arial"/>
              </a:defRPr>
            </a:pPr>
            <a:r>
              <a:rPr sz="4350" b="1">
                <a:solidFill>
                  <a:srgbClr val="202124"/>
                </a:solidFill>
              </a:rPr>
              <a:t>in latency or bus load</a:t>
            </a:r>
          </a:p>
        </p:txBody>
      </p:sp>
      <p:sp>
        <p:nvSpPr>
          <p:cNvPr id="3" name="Text Placeholder 2">
            <a:extLst>
              <a:ext uri="{FF2B5EF4-FFF2-40B4-BE49-F238E27FC236}">
                <a16:creationId xmlns:a16="http://schemas.microsoft.com/office/drawing/2014/main" id="{BC4F9405-40A8-C9CA-4E4D-3DC08D537172}"/>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5100" b="1">
                <a:solidFill>
                  <a:srgbClr val="202124"/>
                </a:solidFill>
                <a:latin typeface="Arial"/>
                <a:ea typeface="Arial"/>
                <a:cs typeface="Arial"/>
              </a:defRPr>
            </a:pPr>
            <a:r>
              <a:rPr sz="5100" b="1">
                <a:solidFill>
                  <a:srgbClr val="202124"/>
                </a:solidFill>
                <a:latin typeface="Arial"/>
                <a:ea typeface="Arial"/>
                <a:cs typeface="Arial"/>
              </a:rPr>
              <a:t>Final message timing remained consistent</a:t>
            </a:r>
          </a:p>
        </p:txBody>
      </p:sp>
      <p:pic>
        <p:nvPicPr>
          <p:cNvPr id="145" name="Google Shape;150;g311d8ed565f_0_64"/>
          <p:cNvPicPr>
            <a:picLocks noChangeAspect="1"/>
          </p:cNvPicPr>
          <p:nvPr/>
        </p:nvPicPr>
        <p:blipFill rotWithShape="1">
          <a:blip r:embed="rId3">
            <a:alphaModFix/>
          </a:blip>
          <a:srcRect/>
          <a:stretch/>
        </p:blipFill>
        <p:spPr>
          <a:xfrm>
            <a:off x="8904361" y="3118526"/>
            <a:ext cx="14710278" cy="9235124"/>
          </a:xfrm>
          <a:prstGeom prst="rect">
            <a:avLst/>
          </a:prstGeom>
          <a:ln>
            <a:noFill/>
          </a:ln>
        </p:spPr>
      </p:pic>
    </p:spTree>
    <p:extLst>
      <p:ext uri="{BB962C8B-B14F-4D97-AF65-F5344CB8AC3E}">
        <p14:creationId xmlns:p14="http://schemas.microsoft.com/office/powerpoint/2010/main" val="1868671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F65702-A075-949F-7F13-C208F454DCD9}"/>
              </a:ext>
            </a:extLst>
          </p:cNvPr>
          <p:cNvSpPr>
            <a:spLocks noGrp="1"/>
          </p:cNvSpPr>
          <p:nvPr>
            <p:ph type="body" idx="10"/>
          </p:nvPr>
        </p:nvSpPr>
        <p:spPr>
          <a:xfrm>
            <a:off x="2476500" y="1262062"/>
            <a:ext cx="19431000" cy="1666875"/>
          </a:xfrm>
        </p:spPr>
        <p:txBody>
          <a:bodyPr wrap="square" lIns="0" tIns="0" rIns="0" bIns="0" anchor="ctr">
            <a:normAutofit/>
          </a:bodyPr>
          <a:lstStyle/>
          <a:p>
            <a:pPr algn="ctr">
              <a:spcAft>
                <a:spcPts val="4"/>
              </a:spcAft>
              <a:buNone/>
              <a:defRPr sz="3000" b="0">
                <a:solidFill>
                  <a:srgbClr val="202124"/>
                </a:solidFill>
                <a:latin typeface="Arial"/>
                <a:ea typeface="Arial"/>
                <a:cs typeface="Arial"/>
              </a:defRPr>
            </a:pPr>
            <a:r>
              <a:rPr sz="3000" b="0" dirty="0">
                <a:solidFill>
                  <a:srgbClr val="202124"/>
                </a:solidFill>
                <a:latin typeface="Arial"/>
                <a:ea typeface="Arial"/>
                <a:cs typeface="Arial"/>
              </a:rPr>
              <a:t>A spare ECM received the modified firmware.</a:t>
            </a:r>
          </a:p>
          <a:p>
            <a:pPr algn="ctr">
              <a:spcAft>
                <a:spcPts val="4"/>
              </a:spcAft>
              <a:buNone/>
              <a:defRPr sz="3000" b="0">
                <a:solidFill>
                  <a:srgbClr val="202124"/>
                </a:solidFill>
                <a:latin typeface="Arial"/>
                <a:ea typeface="Arial"/>
                <a:cs typeface="Arial"/>
              </a:defRPr>
            </a:pPr>
            <a:r>
              <a:rPr sz="3000" b="0" dirty="0">
                <a:solidFill>
                  <a:srgbClr val="202124"/>
                </a:solidFill>
                <a:latin typeface="Arial"/>
                <a:ea typeface="Arial"/>
                <a:cs typeface="Arial"/>
              </a:rPr>
              <a:t>The truck’s original controller remained untouched.</a:t>
            </a:r>
          </a:p>
        </p:txBody>
      </p:sp>
      <p:sp>
        <p:nvSpPr>
          <p:cNvPr id="3" name="Text Placeholder 2">
            <a:extLst>
              <a:ext uri="{FF2B5EF4-FFF2-40B4-BE49-F238E27FC236}">
                <a16:creationId xmlns:a16="http://schemas.microsoft.com/office/drawing/2014/main" id="{EB62C339-D33B-92E4-3B22-CDA350AD8A6B}"/>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5400" b="1">
                <a:solidFill>
                  <a:srgbClr val="202124"/>
                </a:solidFill>
                <a:latin typeface="Arial"/>
                <a:ea typeface="Arial"/>
                <a:cs typeface="Arial"/>
              </a:defRPr>
            </a:pPr>
            <a:r>
              <a:rPr sz="5400" b="1">
                <a:solidFill>
                  <a:srgbClr val="202124"/>
                </a:solidFill>
                <a:latin typeface="Arial"/>
                <a:ea typeface="Arial"/>
                <a:cs typeface="Arial"/>
              </a:rPr>
              <a:t>The patched ECM was installed on the truck</a:t>
            </a:r>
          </a:p>
        </p:txBody>
      </p:sp>
      <p:pic>
        <p:nvPicPr>
          <p:cNvPr id="4" name="4 Exchange ECU">
            <a:hlinkClick r:id="" action="ppaction://media"/>
            <a:extLst>
              <a:ext uri="{FF2B5EF4-FFF2-40B4-BE49-F238E27FC236}">
                <a16:creationId xmlns:a16="http://schemas.microsoft.com/office/drawing/2014/main" id="{6E38C1A7-3359-0FE3-E13D-6DB5CC248C0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67698" y="2648399"/>
            <a:ext cx="17229952" cy="9691849"/>
          </a:xfrm>
          <a:prstGeom prst="rect">
            <a:avLst/>
          </a:prstGeom>
        </p:spPr>
      </p:pic>
    </p:spTree>
    <p:extLst>
      <p:ext uri="{BB962C8B-B14F-4D97-AF65-F5344CB8AC3E}">
        <p14:creationId xmlns:p14="http://schemas.microsoft.com/office/powerpoint/2010/main" val="364124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1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A00CC1-5DF5-92F1-8634-C03CEB8A6DA1}"/>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5400" b="1">
                <a:solidFill>
                  <a:srgbClr val="202124"/>
                </a:solidFill>
                <a:latin typeface="Arial"/>
                <a:ea typeface="Arial"/>
                <a:cs typeface="Arial"/>
              </a:defRPr>
            </a:pPr>
            <a:r>
              <a:rPr sz="5400" b="1">
                <a:solidFill>
                  <a:srgbClr val="202124"/>
                </a:solidFill>
                <a:latin typeface="Arial"/>
                <a:ea typeface="Arial"/>
                <a:cs typeface="Arial"/>
              </a:rPr>
              <a:t>The truck remained drivable with CMAC active</a:t>
            </a:r>
          </a:p>
        </p:txBody>
      </p:sp>
      <p:sp>
        <p:nvSpPr>
          <p:cNvPr id="5" name="Text Placeholder 4">
            <a:extLst>
              <a:ext uri="{FF2B5EF4-FFF2-40B4-BE49-F238E27FC236}">
                <a16:creationId xmlns:a16="http://schemas.microsoft.com/office/drawing/2014/main" id="{476047FA-FC02-3780-86B8-B3542F65AE7E}"/>
              </a:ext>
            </a:extLst>
          </p:cNvPr>
          <p:cNvSpPr>
            <a:spLocks noGrp="1"/>
          </p:cNvSpPr>
          <p:nvPr>
            <p:ph type="body" idx="10"/>
          </p:nvPr>
        </p:nvSpPr>
        <p:spPr>
          <a:xfrm>
            <a:off x="3810000" y="10477500"/>
            <a:ext cx="16573500" cy="1143000"/>
          </a:xfrm>
        </p:spPr>
        <p:txBody>
          <a:bodyPr wrap="square" lIns="133350" tIns="76200" rIns="133350" bIns="76200" anchor="ctr">
            <a:normAutofit/>
          </a:bodyPr>
          <a:lstStyle/>
          <a:p>
            <a:pPr algn="ctr">
              <a:buNone/>
              <a:defRPr sz="2475" b="1">
                <a:solidFill>
                  <a:srgbClr val="FFFFFF"/>
                </a:solidFill>
                <a:latin typeface="Arial"/>
                <a:ea typeface="Arial"/>
                <a:cs typeface="Arial"/>
              </a:defRPr>
            </a:pPr>
            <a:r>
              <a:rPr sz="2475" b="1">
                <a:solidFill>
                  <a:srgbClr val="FFFFFF"/>
                </a:solidFill>
                <a:latin typeface="Arial"/>
                <a:ea typeface="Arial"/>
                <a:cs typeface="Arial"/>
              </a:rPr>
              <a:t>CUSTOM FIRMWARE  •  CMAC ACTIVE  •  VEHICLE OPERATIONAL</a:t>
            </a:r>
          </a:p>
        </p:txBody>
      </p:sp>
      <p:pic>
        <p:nvPicPr>
          <p:cNvPr id="2" name="ExampleRunningEngine">
            <a:hlinkClick r:id="" action="ppaction://media"/>
            <a:extLst>
              <a:ext uri="{FF2B5EF4-FFF2-40B4-BE49-F238E27FC236}">
                <a16:creationId xmlns:a16="http://schemas.microsoft.com/office/drawing/2014/main" id="{4B1B1FDA-79A0-B037-8985-4DFE3CD99B9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16745" y="2555954"/>
            <a:ext cx="17515300" cy="9852356"/>
          </a:xfrm>
          <a:prstGeom prst="rect">
            <a:avLst/>
          </a:prstGeom>
        </p:spPr>
      </p:pic>
    </p:spTree>
    <p:extLst>
      <p:ext uri="{BB962C8B-B14F-4D97-AF65-F5344CB8AC3E}">
        <p14:creationId xmlns:p14="http://schemas.microsoft.com/office/powerpoint/2010/main" val="1581496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91D45B-8FAB-DB21-1887-42F448466438}"/>
              </a:ext>
            </a:extLst>
          </p:cNvPr>
          <p:cNvSpPr>
            <a:spLocks noGrp="1"/>
          </p:cNvSpPr>
          <p:nvPr>
            <p:ph type="body" idx="10"/>
          </p:nvPr>
        </p:nvSpPr>
        <p:spPr>
          <a:xfrm>
            <a:off x="2095500" y="7810500"/>
            <a:ext cx="20193000" cy="2286000"/>
          </a:xfrm>
        </p:spPr>
        <p:txBody>
          <a:bodyPr wrap="square" lIns="0" tIns="0" rIns="0" bIns="0" anchor="ctr">
            <a:normAutofit/>
          </a:bodyPr>
          <a:lstStyle/>
          <a:p>
            <a:pPr algn="ctr">
              <a:spcAft>
                <a:spcPts val="0"/>
              </a:spcAft>
              <a:buNone/>
              <a:defRPr sz="5100" b="0">
                <a:solidFill>
                  <a:srgbClr val="202124"/>
                </a:solidFill>
                <a:latin typeface="Arial"/>
                <a:ea typeface="Arial"/>
                <a:cs typeface="Arial"/>
              </a:defRPr>
            </a:pPr>
            <a:r>
              <a:rPr sz="4800" b="1">
                <a:solidFill>
                  <a:srgbClr val="076C18"/>
                </a:solidFill>
              </a:rPr>
              <a:t>Spoofing detected  •  Timing preserved  •  Truck drivable</a:t>
            </a:r>
          </a:p>
        </p:txBody>
      </p:sp>
      <p:sp>
        <p:nvSpPr>
          <p:cNvPr id="3" name="Text Placeholder 2">
            <a:extLst>
              <a:ext uri="{FF2B5EF4-FFF2-40B4-BE49-F238E27FC236}">
                <a16:creationId xmlns:a16="http://schemas.microsoft.com/office/drawing/2014/main" id="{93C7E19E-1634-F42F-F891-23F5F021B59F}"/>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4875" b="1">
                <a:solidFill>
                  <a:srgbClr val="202124"/>
                </a:solidFill>
                <a:latin typeface="Arial"/>
                <a:ea typeface="Arial"/>
                <a:cs typeface="Arial"/>
              </a:defRPr>
            </a:pPr>
            <a:r>
              <a:rPr sz="4875" b="1">
                <a:solidFill>
                  <a:srgbClr val="202124"/>
                </a:solidFill>
                <a:latin typeface="Arial"/>
                <a:ea typeface="Arial"/>
                <a:cs typeface="Arial"/>
              </a:rPr>
              <a:t>The proof of concept met the original challenge</a:t>
            </a:r>
          </a:p>
        </p:txBody>
      </p:sp>
      <p:sp>
        <p:nvSpPr>
          <p:cNvPr id="4" name="constraint-source">
            <a:extLst>
              <a:ext uri="{FF2B5EF4-FFF2-40B4-BE49-F238E27FC236}">
                <a16:creationId xmlns:a16="http://schemas.microsoft.com/office/drawing/2014/main" id="{355BFE2C-5B03-4E65-8612-1B60A65035E4}"/>
              </a:ext>
            </a:extLst>
          </p:cNvPr>
          <p:cNvSpPr>
            <a:spLocks noGrp="1"/>
          </p:cNvSpPr>
          <p:nvPr/>
        </p:nvSpPr>
        <p:spPr>
          <a:xfrm>
            <a:off x="2095500" y="3333750"/>
            <a:ext cx="5810250" cy="3000375"/>
          </a:xfrm>
          <a:prstGeom prst="roundRect">
            <a:avLst>
              <a:gd name="adj" fmla="val 3810"/>
            </a:avLst>
          </a:prstGeom>
          <a:solidFill>
            <a:srgbClr val="EEF6EF"/>
          </a:solidFill>
          <a:ln w="28575">
            <a:solidFill>
              <a:srgbClr val="076C18"/>
            </a:solidFill>
            <a:prstDash val="solid"/>
          </a:ln>
        </p:spPr>
        <p:style>
          <a:lnRef idx="0">
            <a:scrgbClr r="0" g="0" b="0"/>
          </a:lnRef>
          <a:fillRef idx="0">
            <a:scrgbClr r="0" g="0" b="0"/>
          </a:fillRef>
          <a:effectRef idx="4">
            <a:scrgbClr r="0" g="0" b="0"/>
          </a:effectRef>
          <a:fontRef idx="major"/>
        </p:style>
        <p:txBody>
          <a:bodyPr wrap="square" lIns="171450" tIns="114300" rIns="171450" bIns="114300" anchor="ctr">
            <a:normAutofit/>
          </a:bodyPr>
          <a:lstStyle/>
          <a:p>
            <a:pPr algn="ctr">
              <a:buNone/>
              <a:defRPr sz="3900" b="1">
                <a:solidFill>
                  <a:srgbClr val="202124"/>
                </a:solidFill>
                <a:latin typeface="Arial"/>
                <a:ea typeface="Arial"/>
                <a:cs typeface="Arial"/>
              </a:defRPr>
            </a:pPr>
            <a:r>
              <a:rPr sz="3900" b="1">
                <a:solidFill>
                  <a:srgbClr val="202124"/>
                </a:solidFill>
                <a:latin typeface="Arial"/>
                <a:ea typeface="Arial"/>
                <a:cs typeface="Arial"/>
              </a:rPr>
              <a:t>✓  PATCHED THE</a:t>
            </a:r>
          </a:p>
          <a:p>
            <a:pPr algn="ctr">
              <a:buNone/>
              <a:defRPr sz="3900" b="1">
                <a:solidFill>
                  <a:srgbClr val="202124"/>
                </a:solidFill>
                <a:latin typeface="Arial"/>
                <a:ea typeface="Arial"/>
                <a:cs typeface="Arial"/>
              </a:defRPr>
            </a:pPr>
            <a:r>
              <a:rPr sz="3900" b="1">
                <a:solidFill>
                  <a:srgbClr val="202124"/>
                </a:solidFill>
                <a:latin typeface="Arial"/>
                <a:ea typeface="Arial"/>
                <a:cs typeface="Arial"/>
              </a:rPr>
              <a:t>BINARY</a:t>
            </a:r>
          </a:p>
        </p:txBody>
      </p:sp>
      <p:sp>
        <p:nvSpPr>
          <p:cNvPr id="5" name="constraint-hardware">
            <a:extLst>
              <a:ext uri="{FF2B5EF4-FFF2-40B4-BE49-F238E27FC236}">
                <a16:creationId xmlns:a16="http://schemas.microsoft.com/office/drawing/2014/main" id="{CCC9554E-1922-462C-8881-B7048AC2FBFF}"/>
              </a:ext>
            </a:extLst>
          </p:cNvPr>
          <p:cNvSpPr>
            <a:spLocks noGrp="1"/>
          </p:cNvSpPr>
          <p:nvPr/>
        </p:nvSpPr>
        <p:spPr>
          <a:xfrm>
            <a:off x="9239250" y="3333750"/>
            <a:ext cx="5810250" cy="3000375"/>
          </a:xfrm>
          <a:prstGeom prst="roundRect">
            <a:avLst>
              <a:gd name="adj" fmla="val 3810"/>
            </a:avLst>
          </a:prstGeom>
          <a:solidFill>
            <a:srgbClr val="EEF6EF"/>
          </a:solidFill>
          <a:ln w="28575">
            <a:solidFill>
              <a:srgbClr val="076C18"/>
            </a:solidFill>
            <a:prstDash val="solid"/>
          </a:ln>
        </p:spPr>
        <p:style>
          <a:lnRef idx="0">
            <a:scrgbClr r="0" g="0" b="0"/>
          </a:lnRef>
          <a:fillRef idx="0">
            <a:scrgbClr r="0" g="0" b="0"/>
          </a:fillRef>
          <a:effectRef idx="4">
            <a:scrgbClr r="0" g="0" b="0"/>
          </a:effectRef>
          <a:fontRef idx="major"/>
        </p:style>
        <p:txBody>
          <a:bodyPr wrap="square" lIns="171450" tIns="114300" rIns="171450" bIns="114300" anchor="ctr">
            <a:normAutofit/>
          </a:bodyPr>
          <a:lstStyle/>
          <a:p>
            <a:pPr algn="ctr">
              <a:buNone/>
              <a:defRPr sz="3675" b="1">
                <a:solidFill>
                  <a:srgbClr val="202124"/>
                </a:solidFill>
                <a:latin typeface="Arial"/>
                <a:ea typeface="Arial"/>
                <a:cs typeface="Arial"/>
              </a:defRPr>
            </a:pPr>
            <a:r>
              <a:rPr sz="3675" b="1">
                <a:solidFill>
                  <a:srgbClr val="202124"/>
                </a:solidFill>
                <a:latin typeface="Arial"/>
                <a:ea typeface="Arial"/>
                <a:cs typeface="Arial"/>
              </a:rPr>
              <a:t>✓  USED EXISTING</a:t>
            </a:r>
          </a:p>
          <a:p>
            <a:pPr algn="ctr">
              <a:buNone/>
              <a:defRPr sz="3675" b="1">
                <a:solidFill>
                  <a:srgbClr val="202124"/>
                </a:solidFill>
                <a:latin typeface="Arial"/>
                <a:ea typeface="Arial"/>
                <a:cs typeface="Arial"/>
              </a:defRPr>
            </a:pPr>
            <a:r>
              <a:rPr sz="3675" b="1">
                <a:solidFill>
                  <a:srgbClr val="202124"/>
                </a:solidFill>
                <a:latin typeface="Arial"/>
                <a:ea typeface="Arial"/>
                <a:cs typeface="Arial"/>
              </a:rPr>
              <a:t>CPU + eTPU RAM</a:t>
            </a:r>
          </a:p>
        </p:txBody>
      </p:sp>
      <p:sp>
        <p:nvSpPr>
          <p:cNvPr id="6" name="constraint-protocol">
            <a:extLst>
              <a:ext uri="{FF2B5EF4-FFF2-40B4-BE49-F238E27FC236}">
                <a16:creationId xmlns:a16="http://schemas.microsoft.com/office/drawing/2014/main" id="{FF3FDDC5-68CE-4FF8-8C35-5E0518376195}"/>
              </a:ext>
            </a:extLst>
          </p:cNvPr>
          <p:cNvSpPr>
            <a:spLocks noGrp="1"/>
          </p:cNvSpPr>
          <p:nvPr/>
        </p:nvSpPr>
        <p:spPr>
          <a:xfrm>
            <a:off x="16383000" y="3333750"/>
            <a:ext cx="5810250" cy="3000375"/>
          </a:xfrm>
          <a:prstGeom prst="roundRect">
            <a:avLst>
              <a:gd name="adj" fmla="val 3810"/>
            </a:avLst>
          </a:prstGeom>
          <a:solidFill>
            <a:srgbClr val="EEF6EF"/>
          </a:solidFill>
          <a:ln w="28575">
            <a:solidFill>
              <a:srgbClr val="076C18"/>
            </a:solidFill>
            <a:prstDash val="solid"/>
          </a:ln>
        </p:spPr>
        <p:style>
          <a:lnRef idx="0">
            <a:scrgbClr r="0" g="0" b="0"/>
          </a:lnRef>
          <a:fillRef idx="0">
            <a:scrgbClr r="0" g="0" b="0"/>
          </a:fillRef>
          <a:effectRef idx="4">
            <a:scrgbClr r="0" g="0" b="0"/>
          </a:effectRef>
          <a:fontRef idx="major"/>
        </p:style>
        <p:txBody>
          <a:bodyPr wrap="square" lIns="171450" tIns="114300" rIns="171450" bIns="114300" anchor="ctr">
            <a:normAutofit/>
          </a:bodyPr>
          <a:lstStyle/>
          <a:p>
            <a:pPr algn="ctr">
              <a:buNone/>
              <a:defRPr sz="4275" b="1">
                <a:solidFill>
                  <a:srgbClr val="202124"/>
                </a:solidFill>
                <a:latin typeface="Arial"/>
                <a:ea typeface="Arial"/>
                <a:cs typeface="Arial"/>
              </a:defRPr>
            </a:pPr>
            <a:r>
              <a:rPr sz="4275" b="1">
                <a:solidFill>
                  <a:srgbClr val="202124"/>
                </a:solidFill>
                <a:latin typeface="Arial"/>
                <a:ea typeface="Arial"/>
                <a:cs typeface="Arial"/>
              </a:rPr>
              <a:t>✓  KEPT</a:t>
            </a:r>
          </a:p>
          <a:p>
            <a:pPr algn="ctr">
              <a:buNone/>
              <a:defRPr sz="4275" b="1">
                <a:solidFill>
                  <a:srgbClr val="202124"/>
                </a:solidFill>
                <a:latin typeface="Arial"/>
                <a:ea typeface="Arial"/>
                <a:cs typeface="Arial"/>
              </a:defRPr>
            </a:pPr>
            <a:r>
              <a:rPr sz="4275" b="1">
                <a:solidFill>
                  <a:srgbClr val="202124"/>
                </a:solidFill>
                <a:latin typeface="Arial"/>
                <a:ea typeface="Arial"/>
                <a:cs typeface="Arial"/>
              </a:rPr>
              <a:t>J1939</a:t>
            </a:r>
          </a:p>
        </p:txBody>
      </p:sp>
    </p:spTree>
    <p:extLst>
      <p:ext uri="{BB962C8B-B14F-4D97-AF65-F5344CB8AC3E}">
        <p14:creationId xmlns:p14="http://schemas.microsoft.com/office/powerpoint/2010/main" val="731314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40A1CE-A7DD-0201-1D5E-C91D9FB1B8EF}"/>
              </a:ext>
            </a:extLst>
          </p:cNvPr>
          <p:cNvSpPr>
            <a:spLocks noGrp="1"/>
          </p:cNvSpPr>
          <p:nvPr>
            <p:ph type="body" sz="quarter" idx="10"/>
          </p:nvPr>
        </p:nvSpPr>
        <p:spPr>
          <a:xfrm>
            <a:off x="1981200" y="2096086"/>
            <a:ext cx="19594513" cy="10004425"/>
          </a:xfrm>
        </p:spPr>
        <p:txBody>
          <a:bodyPr/>
          <a:lstStyle/>
          <a:p>
            <a:pPr marL="685800" indent="-685800">
              <a:spcAft>
                <a:spcPts val="600"/>
              </a:spcAft>
              <a:buFont typeface="Arial" panose="020B0604020202020204" pitchFamily="34" charset="0"/>
              <a:buChar char="•"/>
            </a:pPr>
            <a:r>
              <a:rPr lang="en-US" b="1" dirty="0"/>
              <a:t>Eliminate external gateway</a:t>
            </a:r>
            <a:r>
              <a:rPr lang="en-US" dirty="0"/>
              <a:t> by integrating functionality into participating ECUs.</a:t>
            </a:r>
          </a:p>
          <a:p>
            <a:pPr marL="685800" indent="-685800">
              <a:spcAft>
                <a:spcPts val="600"/>
              </a:spcAft>
              <a:buFont typeface="Arial" panose="020B0604020202020204" pitchFamily="34" charset="0"/>
              <a:buChar char="•"/>
            </a:pPr>
            <a:r>
              <a:rPr lang="en-US" b="1" dirty="0"/>
              <a:t>Utilize normal update system</a:t>
            </a:r>
            <a:r>
              <a:rPr lang="en-US" dirty="0"/>
              <a:t> for patch deployment.</a:t>
            </a:r>
          </a:p>
          <a:p>
            <a:pPr marL="685800" indent="-685800">
              <a:spcAft>
                <a:spcPts val="600"/>
              </a:spcAft>
              <a:buFont typeface="Arial" panose="020B0604020202020204" pitchFamily="34" charset="0"/>
              <a:buChar char="•"/>
            </a:pPr>
            <a:r>
              <a:rPr lang="en-US" dirty="0"/>
              <a:t>Strengthen key management and session-key establishment</a:t>
            </a:r>
          </a:p>
          <a:p>
            <a:pPr marL="685800" indent="-685800">
              <a:spcAft>
                <a:spcPts val="600"/>
              </a:spcAft>
              <a:buFont typeface="Arial" panose="020B0604020202020204" pitchFamily="34" charset="0"/>
              <a:buChar char="•"/>
            </a:pPr>
            <a:r>
              <a:rPr lang="en-US" dirty="0"/>
              <a:t>Cover additional modules on the vehicle</a:t>
            </a:r>
          </a:p>
          <a:p>
            <a:pPr marL="685800" indent="-685800">
              <a:spcAft>
                <a:spcPts val="600"/>
              </a:spcAft>
              <a:buFont typeface="Arial" panose="020B0604020202020204" pitchFamily="34" charset="0"/>
              <a:buChar char="•"/>
            </a:pPr>
            <a:r>
              <a:rPr lang="en-US" dirty="0"/>
              <a:t>Design intrusion detection across vehicle types and fleets with connected simulation systems</a:t>
            </a:r>
          </a:p>
          <a:p>
            <a:endParaRPr lang="en-US" dirty="0"/>
          </a:p>
        </p:txBody>
      </p:sp>
      <p:sp>
        <p:nvSpPr>
          <p:cNvPr id="3" name="Text Placeholder 2">
            <a:extLst>
              <a:ext uri="{FF2B5EF4-FFF2-40B4-BE49-F238E27FC236}">
                <a16:creationId xmlns:a16="http://schemas.microsoft.com/office/drawing/2014/main" id="{6A7CA12C-892B-9982-7973-4C04ED0CF972}"/>
              </a:ext>
            </a:extLst>
          </p:cNvPr>
          <p:cNvSpPr>
            <a:spLocks noGrp="1"/>
          </p:cNvSpPr>
          <p:nvPr>
            <p:ph type="body" sz="quarter" idx="11"/>
          </p:nvPr>
        </p:nvSpPr>
        <p:spPr/>
        <p:txBody>
          <a:bodyPr/>
          <a:lstStyle/>
          <a:p>
            <a:r>
              <a:rPr lang="en-US" dirty="0"/>
              <a:t>Future Work</a:t>
            </a:r>
          </a:p>
          <a:p>
            <a:endParaRPr lang="en-US" dirty="0"/>
          </a:p>
        </p:txBody>
      </p:sp>
    </p:spTree>
    <p:extLst>
      <p:ext uri="{BB962C8B-B14F-4D97-AF65-F5344CB8AC3E}">
        <p14:creationId xmlns:p14="http://schemas.microsoft.com/office/powerpoint/2010/main" val="2233062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A8862A-55D0-292D-7189-F56A27DDCADB}"/>
              </a:ext>
            </a:extLst>
          </p:cNvPr>
          <p:cNvSpPr>
            <a:spLocks noGrp="1"/>
          </p:cNvSpPr>
          <p:nvPr>
            <p:ph type="body" sz="quarter" idx="10"/>
          </p:nvPr>
        </p:nvSpPr>
        <p:spPr/>
        <p:txBody>
          <a:bodyPr/>
          <a:lstStyle/>
          <a:p>
            <a:pPr marL="685800" indent="-685800">
              <a:buFont typeface="Arial" panose="020B0604020202020204" pitchFamily="34" charset="0"/>
              <a:buChar char="•"/>
            </a:pPr>
            <a:r>
              <a:rPr lang="en-US" dirty="0"/>
              <a:t>CMAC-based IDS successfully integrated into ECU</a:t>
            </a:r>
          </a:p>
          <a:p>
            <a:pPr marL="685800" indent="-685800">
              <a:buFont typeface="Arial" panose="020B0604020202020204" pitchFamily="34" charset="0"/>
              <a:buChar char="•"/>
            </a:pPr>
            <a:r>
              <a:rPr lang="en-US" dirty="0"/>
              <a:t>Spoofing was detected without meaningful latency, bus-load, or drivability impact.</a:t>
            </a:r>
          </a:p>
          <a:p>
            <a:pPr marL="685800" indent="-685800">
              <a:buFont typeface="Arial" panose="020B0604020202020204" pitchFamily="34" charset="0"/>
              <a:buChar char="•"/>
            </a:pPr>
            <a:r>
              <a:rPr lang="en-US" dirty="0"/>
              <a:t>The separate gateway and direct flashing process were </a:t>
            </a:r>
            <a:r>
              <a:rPr lang="en-US" b="1" dirty="0"/>
              <a:t>scope choices—not technical requirements</a:t>
            </a:r>
            <a:r>
              <a:rPr lang="en-US" dirty="0"/>
              <a:t>.</a:t>
            </a:r>
          </a:p>
          <a:p>
            <a:pPr marL="685800" indent="-685800">
              <a:buFont typeface="Arial" panose="020B0604020202020204" pitchFamily="34" charset="0"/>
              <a:buChar char="•"/>
            </a:pPr>
            <a:r>
              <a:rPr lang="en-US" dirty="0"/>
              <a:t>This establishes a practical path toward software-only security upgrades for legacy vehicles.</a:t>
            </a:r>
          </a:p>
          <a:p>
            <a:pPr marL="685800" indent="-685800">
              <a:buFont typeface="Arial" panose="020B0604020202020204" pitchFamily="34" charset="0"/>
              <a:buChar char="•"/>
            </a:pPr>
            <a:endParaRPr lang="en-US" b="1" dirty="0"/>
          </a:p>
          <a:p>
            <a:r>
              <a:rPr lang="en-US" b="1" dirty="0"/>
              <a:t>Acknowledgments</a:t>
            </a:r>
            <a:endParaRPr lang="en-US" dirty="0"/>
          </a:p>
          <a:p>
            <a:r>
              <a:rPr lang="en-US" dirty="0"/>
              <a:t>Supported by the Government under Contract No. W912CH-24-C-0008</a:t>
            </a:r>
          </a:p>
          <a:p>
            <a:r>
              <a:rPr lang="en-US" dirty="0"/>
              <a:t>Opinions, findings, and conclusions are the authors' and do not necessarily reflect the views of the corresponding government agencies</a:t>
            </a:r>
          </a:p>
          <a:p>
            <a:endParaRPr lang="en-US" dirty="0"/>
          </a:p>
        </p:txBody>
      </p:sp>
      <p:sp>
        <p:nvSpPr>
          <p:cNvPr id="3" name="Text Placeholder 2">
            <a:extLst>
              <a:ext uri="{FF2B5EF4-FFF2-40B4-BE49-F238E27FC236}">
                <a16:creationId xmlns:a16="http://schemas.microsoft.com/office/drawing/2014/main" id="{69D19F43-9D87-6099-B39B-53B65F03B966}"/>
              </a:ext>
            </a:extLst>
          </p:cNvPr>
          <p:cNvSpPr>
            <a:spLocks noGrp="1"/>
          </p:cNvSpPr>
          <p:nvPr>
            <p:ph type="body" sz="quarter" idx="11"/>
          </p:nvPr>
        </p:nvSpPr>
        <p:spPr/>
        <p:txBody>
          <a:bodyPr/>
          <a:lstStyle/>
          <a:p>
            <a:r>
              <a:rPr lang="en-US" dirty="0"/>
              <a:t>Conclusion</a:t>
            </a:r>
          </a:p>
        </p:txBody>
      </p:sp>
    </p:spTree>
    <p:extLst>
      <p:ext uri="{BB962C8B-B14F-4D97-AF65-F5344CB8AC3E}">
        <p14:creationId xmlns:p14="http://schemas.microsoft.com/office/powerpoint/2010/main" val="3828650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B364B1-D8BC-987F-6764-C08504A5FD4C}"/>
              </a:ext>
            </a:extLst>
          </p:cNvPr>
          <p:cNvSpPr>
            <a:spLocks noGrp="1"/>
          </p:cNvSpPr>
          <p:nvPr>
            <p:ph type="body" idx="10"/>
          </p:nvPr>
        </p:nvSpPr>
        <p:spPr>
          <a:xfrm>
            <a:off x="1952624" y="2714625"/>
            <a:ext cx="12711641" cy="8572500"/>
          </a:xfrm>
        </p:spPr>
        <p:txBody>
          <a:bodyPr wrap="square" lIns="0" tIns="0" rIns="0" bIns="0" anchor="t">
            <a:normAutofit/>
          </a:bodyPr>
          <a:lstStyle/>
          <a:p>
            <a:pPr marL="571518" indent="-571500" algn="l">
              <a:spcAft>
                <a:spcPts val="8"/>
              </a:spcAft>
              <a:buFont typeface="Arial" panose="020B0604020202020204" pitchFamily="34" charset="0"/>
              <a:buChar char="•"/>
              <a:defRPr sz="3600">
                <a:solidFill>
                  <a:srgbClr val="202124"/>
                </a:solidFill>
                <a:latin typeface="Arial"/>
                <a:ea typeface="Arial"/>
                <a:cs typeface="Arial"/>
              </a:defRPr>
            </a:pPr>
            <a:r>
              <a:rPr sz="3600" dirty="0">
                <a:solidFill>
                  <a:srgbClr val="202124"/>
                </a:solidFill>
                <a:latin typeface="Arial"/>
                <a:ea typeface="Arial"/>
                <a:cs typeface="Arial"/>
              </a:rPr>
              <a:t>2014 Kenworth T270</a:t>
            </a:r>
            <a:endParaRPr lang="en-US" sz="3600" dirty="0">
              <a:solidFill>
                <a:srgbClr val="202124"/>
              </a:solidFill>
              <a:latin typeface="Arial"/>
              <a:ea typeface="Arial"/>
              <a:cs typeface="Arial"/>
            </a:endParaRPr>
          </a:p>
          <a:p>
            <a:pPr marL="571518" indent="-571500" algn="l">
              <a:spcAft>
                <a:spcPts val="8"/>
              </a:spcAft>
              <a:buFont typeface="Arial" panose="020B0604020202020204" pitchFamily="34" charset="0"/>
              <a:buChar char="•"/>
              <a:defRPr sz="3600">
                <a:solidFill>
                  <a:srgbClr val="202124"/>
                </a:solidFill>
                <a:latin typeface="Arial"/>
                <a:ea typeface="Arial"/>
                <a:cs typeface="Arial"/>
              </a:defRPr>
            </a:pPr>
            <a:r>
              <a:rPr lang="en-US" sz="3600" dirty="0">
                <a:solidFill>
                  <a:srgbClr val="202124"/>
                </a:solidFill>
                <a:latin typeface="Arial"/>
                <a:ea typeface="Arial"/>
                <a:cs typeface="Arial"/>
              </a:rPr>
              <a:t>PACCAR/Cummins 6.7 L powertrain</a:t>
            </a:r>
          </a:p>
          <a:p>
            <a:pPr marL="571518" indent="-571500" algn="l">
              <a:spcAft>
                <a:spcPts val="8"/>
              </a:spcAft>
              <a:buFont typeface="Arial" panose="020B0604020202020204" pitchFamily="34" charset="0"/>
              <a:buChar char="•"/>
              <a:defRPr sz="3600">
                <a:solidFill>
                  <a:srgbClr val="202124"/>
                </a:solidFill>
                <a:latin typeface="Arial"/>
                <a:ea typeface="Arial"/>
                <a:cs typeface="Arial"/>
              </a:defRPr>
            </a:pPr>
            <a:r>
              <a:rPr sz="3600" dirty="0">
                <a:solidFill>
                  <a:srgbClr val="202124"/>
                </a:solidFill>
                <a:latin typeface="Arial"/>
                <a:ea typeface="Arial"/>
                <a:cs typeface="Arial"/>
              </a:rPr>
              <a:t>NXP MPC5674F processor</a:t>
            </a:r>
            <a:endParaRPr lang="en-US" sz="3600" dirty="0">
              <a:solidFill>
                <a:srgbClr val="202124"/>
              </a:solidFill>
              <a:latin typeface="Arial"/>
              <a:ea typeface="Arial"/>
              <a:cs typeface="Arial"/>
            </a:endParaRPr>
          </a:p>
          <a:p>
            <a:pPr marL="571518" indent="-571500" algn="l">
              <a:spcAft>
                <a:spcPts val="8"/>
              </a:spcAft>
              <a:buFont typeface="Arial" panose="020B0604020202020204" pitchFamily="34" charset="0"/>
              <a:buChar char="•"/>
              <a:defRPr sz="3600">
                <a:solidFill>
                  <a:srgbClr val="202124"/>
                </a:solidFill>
                <a:latin typeface="Arial"/>
                <a:ea typeface="Arial"/>
                <a:cs typeface="Arial"/>
              </a:defRPr>
            </a:pPr>
            <a:r>
              <a:rPr sz="3600" dirty="0">
                <a:solidFill>
                  <a:srgbClr val="202124"/>
                </a:solidFill>
                <a:latin typeface="Arial"/>
                <a:ea typeface="Arial"/>
                <a:cs typeface="Arial"/>
              </a:rPr>
              <a:t>Existing J1939 networ</a:t>
            </a:r>
            <a:r>
              <a:rPr lang="en-US" sz="3600" dirty="0">
                <a:solidFill>
                  <a:srgbClr val="202124"/>
                </a:solidFill>
              </a:rPr>
              <a:t>k</a:t>
            </a:r>
          </a:p>
          <a:p>
            <a:pPr marL="18" algn="l">
              <a:spcAft>
                <a:spcPts val="8"/>
              </a:spcAft>
              <a:defRPr sz="3600">
                <a:solidFill>
                  <a:srgbClr val="202124"/>
                </a:solidFill>
                <a:latin typeface="Arial"/>
                <a:ea typeface="Arial"/>
                <a:cs typeface="Arial"/>
              </a:defRPr>
            </a:pPr>
            <a:endParaRPr lang="en-US" sz="3600" dirty="0">
              <a:solidFill>
                <a:srgbClr val="202124"/>
              </a:solidFill>
              <a:latin typeface="Arial"/>
              <a:ea typeface="Arial"/>
              <a:cs typeface="Arial"/>
            </a:endParaRPr>
          </a:p>
          <a:p>
            <a:pPr marL="18" algn="l">
              <a:spcAft>
                <a:spcPts val="8"/>
              </a:spcAft>
              <a:defRPr sz="3600">
                <a:solidFill>
                  <a:srgbClr val="202124"/>
                </a:solidFill>
                <a:latin typeface="Arial"/>
                <a:ea typeface="Arial"/>
                <a:cs typeface="Arial"/>
              </a:defRPr>
            </a:pPr>
            <a:r>
              <a:rPr lang="en-US" sz="3600" b="1" dirty="0">
                <a:solidFill>
                  <a:srgbClr val="202124"/>
                </a:solidFill>
              </a:rPr>
              <a:t>2014 - Networked Electronic Logging Devices (ELDs)    </a:t>
            </a:r>
          </a:p>
          <a:p>
            <a:pPr marL="18" algn="l">
              <a:spcAft>
                <a:spcPts val="8"/>
              </a:spcAft>
              <a:defRPr sz="3600">
                <a:solidFill>
                  <a:srgbClr val="202124"/>
                </a:solidFill>
                <a:latin typeface="Arial"/>
                <a:ea typeface="Arial"/>
                <a:cs typeface="Arial"/>
              </a:defRPr>
            </a:pPr>
            <a:r>
              <a:rPr lang="en-US" sz="3600" b="1" dirty="0">
                <a:solidFill>
                  <a:srgbClr val="202124"/>
                </a:solidFill>
              </a:rPr>
              <a:t>           are rare. </a:t>
            </a:r>
            <a:r>
              <a:rPr lang="en-US" sz="3600" b="1" dirty="0">
                <a:solidFill>
                  <a:srgbClr val="B42318"/>
                </a:solidFill>
              </a:rPr>
              <a:t>Not included in threat model.</a:t>
            </a:r>
          </a:p>
          <a:p>
            <a:pPr marL="18">
              <a:spcAft>
                <a:spcPts val="8"/>
              </a:spcAft>
              <a:defRPr sz="3600">
                <a:solidFill>
                  <a:srgbClr val="202124"/>
                </a:solidFill>
                <a:latin typeface="Arial"/>
                <a:ea typeface="Arial"/>
                <a:cs typeface="Arial"/>
              </a:defRPr>
            </a:pPr>
            <a:endParaRPr lang="en-US" sz="3600" b="1" dirty="0">
              <a:solidFill>
                <a:srgbClr val="B42318"/>
              </a:solidFill>
              <a:latin typeface="Arial"/>
              <a:ea typeface="Arial"/>
              <a:cs typeface="Arial"/>
            </a:endParaRPr>
          </a:p>
          <a:p>
            <a:pPr marL="18">
              <a:spcAft>
                <a:spcPts val="8"/>
              </a:spcAft>
              <a:defRPr sz="3600">
                <a:solidFill>
                  <a:srgbClr val="202124"/>
                </a:solidFill>
                <a:latin typeface="Arial"/>
                <a:ea typeface="Arial"/>
                <a:cs typeface="Arial"/>
              </a:defRPr>
            </a:pPr>
            <a:r>
              <a:rPr lang="en-US" sz="3600" b="1" dirty="0">
                <a:solidFill>
                  <a:schemeClr val="tx1"/>
                </a:solidFill>
              </a:rPr>
              <a:t>2024 – Networked ELDs are common. Trucks often </a:t>
            </a:r>
          </a:p>
          <a:p>
            <a:pPr marL="18">
              <a:spcAft>
                <a:spcPts val="8"/>
              </a:spcAft>
              <a:defRPr sz="3600">
                <a:solidFill>
                  <a:srgbClr val="202124"/>
                </a:solidFill>
                <a:latin typeface="Arial"/>
                <a:ea typeface="Arial"/>
                <a:cs typeface="Arial"/>
              </a:defRPr>
            </a:pPr>
            <a:r>
              <a:rPr lang="en-US" sz="3600" b="1" dirty="0">
                <a:solidFill>
                  <a:schemeClr val="tx1"/>
                </a:solidFill>
              </a:rPr>
              <a:t>            used for 10-20 years.</a:t>
            </a:r>
            <a:r>
              <a:rPr lang="en-US" sz="3600" b="1" dirty="0">
                <a:solidFill>
                  <a:srgbClr val="B42318"/>
                </a:solidFill>
              </a:rPr>
              <a:t> New threat, same platform.</a:t>
            </a:r>
            <a:endParaRPr sz="3600" b="1" dirty="0">
              <a:solidFill>
                <a:srgbClr val="202124"/>
              </a:solidFill>
              <a:latin typeface="Arial"/>
              <a:ea typeface="Arial"/>
              <a:cs typeface="Arial"/>
            </a:endParaRPr>
          </a:p>
        </p:txBody>
      </p:sp>
      <p:sp>
        <p:nvSpPr>
          <p:cNvPr id="3" name="Text Placeholder 2">
            <a:extLst>
              <a:ext uri="{FF2B5EF4-FFF2-40B4-BE49-F238E27FC236}">
                <a16:creationId xmlns:a16="http://schemas.microsoft.com/office/drawing/2014/main" id="{51A43330-3A60-7BD1-40DA-72B7501CA156}"/>
              </a:ext>
            </a:extLst>
          </p:cNvPr>
          <p:cNvSpPr>
            <a:spLocks noGrp="1"/>
          </p:cNvSpPr>
          <p:nvPr>
            <p:ph type="body" idx="11"/>
          </p:nvPr>
        </p:nvSpPr>
        <p:spPr>
          <a:xfrm>
            <a:off x="1981200" y="238125"/>
            <a:ext cx="16764000" cy="1857375"/>
          </a:xfrm>
        </p:spPr>
        <p:txBody>
          <a:bodyPr wrap="square" lIns="0" tIns="0" rIns="0" bIns="0" anchor="ctr">
            <a:normAutofit/>
          </a:bodyPr>
          <a:lstStyle/>
          <a:p>
            <a:pPr algn="l">
              <a:buNone/>
              <a:defRPr sz="5400" b="1">
                <a:solidFill>
                  <a:srgbClr val="202124"/>
                </a:solidFill>
                <a:latin typeface="Arial"/>
                <a:ea typeface="Arial"/>
                <a:cs typeface="Arial"/>
              </a:defRPr>
            </a:pPr>
            <a:r>
              <a:rPr lang="en-US" sz="5400" b="1" dirty="0">
                <a:solidFill>
                  <a:srgbClr val="202124"/>
                </a:solidFill>
                <a:latin typeface="Arial"/>
                <a:ea typeface="Arial"/>
                <a:cs typeface="Arial"/>
              </a:rPr>
              <a:t>Legacy Platform </a:t>
            </a:r>
            <a:r>
              <a:rPr sz="5400" b="1" dirty="0">
                <a:solidFill>
                  <a:srgbClr val="202124"/>
                </a:solidFill>
                <a:latin typeface="Arial"/>
                <a:ea typeface="Arial"/>
                <a:cs typeface="Arial"/>
              </a:rPr>
              <a:t>Proof Point: </a:t>
            </a:r>
            <a:r>
              <a:rPr lang="en-US" sz="5400" dirty="0">
                <a:solidFill>
                  <a:srgbClr val="202124"/>
                </a:solidFill>
              </a:rPr>
              <a:t>2014 Kenworth T270 ECM</a:t>
            </a:r>
            <a:endParaRPr sz="5400" b="1" dirty="0">
              <a:solidFill>
                <a:srgbClr val="202124"/>
              </a:solidFill>
              <a:latin typeface="Arial"/>
              <a:ea typeface="Arial"/>
              <a:cs typeface="Arial"/>
            </a:endParaRPr>
          </a:p>
        </p:txBody>
      </p:sp>
      <p:pic>
        <p:nvPicPr>
          <p:cNvPr id="13" name="Picture 4"/>
          <p:cNvPicPr>
            <a:picLocks noChangeAspect="1"/>
          </p:cNvPicPr>
          <p:nvPr/>
        </p:nvPicPr>
        <p:blipFill>
          <a:blip r:embed="rId3"/>
          <a:stretch>
            <a:fillRect/>
          </a:stretch>
        </p:blipFill>
        <p:spPr>
          <a:xfrm>
            <a:off x="14664266" y="1808042"/>
            <a:ext cx="9309653" cy="6982240"/>
          </a:xfrm>
          <a:prstGeom prst="rect">
            <a:avLst/>
          </a:prstGeom>
        </p:spPr>
      </p:pic>
      <p:pic>
        <p:nvPicPr>
          <p:cNvPr id="11" name="Picture 6"/>
          <p:cNvPicPr>
            <a:picLocks noChangeAspect="1"/>
          </p:cNvPicPr>
          <p:nvPr/>
        </p:nvPicPr>
        <p:blipFill>
          <a:blip r:embed="rId4"/>
          <a:stretch>
            <a:fillRect/>
          </a:stretch>
        </p:blipFill>
        <p:spPr>
          <a:xfrm>
            <a:off x="10445454" y="7883699"/>
            <a:ext cx="13938546" cy="4869147"/>
          </a:xfrm>
          <a:prstGeom prst="rect">
            <a:avLst/>
          </a:prstGeom>
        </p:spPr>
      </p:pic>
      <p:pic>
        <p:nvPicPr>
          <p:cNvPr id="12" name="Picture 9"/>
          <p:cNvPicPr>
            <a:picLocks noChangeAspect="1"/>
          </p:cNvPicPr>
          <p:nvPr/>
        </p:nvPicPr>
        <p:blipFill>
          <a:blip r:embed="rId5"/>
          <a:stretch>
            <a:fillRect/>
          </a:stretch>
        </p:blipFill>
        <p:spPr>
          <a:xfrm>
            <a:off x="16779844" y="8548189"/>
            <a:ext cx="1973812" cy="1973812"/>
          </a:xfrm>
          <a:prstGeom prst="rect">
            <a:avLst/>
          </a:prstGeom>
        </p:spPr>
      </p:pic>
    </p:spTree>
    <p:extLst>
      <p:ext uri="{BB962C8B-B14F-4D97-AF65-F5344CB8AC3E}">
        <p14:creationId xmlns:p14="http://schemas.microsoft.com/office/powerpoint/2010/main" val="3421133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1F5E99-FF69-46D0-8C46-FA02C5F9F888}"/>
              </a:ext>
            </a:extLst>
          </p:cNvPr>
          <p:cNvSpPr>
            <a:spLocks noGrp="1"/>
          </p:cNvSpPr>
          <p:nvPr>
            <p:ph type="body" idx="11"/>
          </p:nvPr>
        </p:nvSpPr>
        <p:spPr>
          <a:xfrm>
            <a:off x="1981200" y="238125"/>
            <a:ext cx="17240250" cy="1857375"/>
          </a:xfrm>
        </p:spPr>
        <p:txBody>
          <a:bodyPr wrap="square" lIns="0" tIns="0" rIns="0" bIns="0" anchor="ctr">
            <a:normAutofit/>
          </a:bodyPr>
          <a:lstStyle/>
          <a:p>
            <a:pPr algn="l">
              <a:buNone/>
              <a:defRPr sz="3750" b="1">
                <a:solidFill>
                  <a:srgbClr val="202124"/>
                </a:solidFill>
                <a:latin typeface="Arial"/>
                <a:ea typeface="Arial"/>
                <a:cs typeface="Arial"/>
              </a:defRPr>
            </a:pPr>
            <a:r>
              <a:rPr sz="3750" b="1" dirty="0">
                <a:solidFill>
                  <a:srgbClr val="202124"/>
                </a:solidFill>
                <a:latin typeface="Arial"/>
                <a:ea typeface="Arial"/>
                <a:cs typeface="Arial"/>
              </a:rPr>
              <a:t>An ECU is a dedicated computer that controls one vehicle function</a:t>
            </a:r>
          </a:p>
        </p:txBody>
      </p:sp>
      <p:sp>
        <p:nvSpPr>
          <p:cNvPr id="3" name="ecu-input-pedal">
            <a:extLst>
              <a:ext uri="{FF2B5EF4-FFF2-40B4-BE49-F238E27FC236}">
                <a16:creationId xmlns:a16="http://schemas.microsoft.com/office/drawing/2014/main" id="{C54AE59D-17B5-4FBD-959D-6F87D77DC874}"/>
              </a:ext>
            </a:extLst>
          </p:cNvPr>
          <p:cNvSpPr>
            <a:spLocks noGrp="1"/>
          </p:cNvSpPr>
          <p:nvPr/>
        </p:nvSpPr>
        <p:spPr>
          <a:xfrm>
            <a:off x="2095500" y="3238500"/>
            <a:ext cx="4095750" cy="1095375"/>
          </a:xfrm>
          <a:prstGeom prst="roundRect">
            <a:avLst>
              <a:gd name="adj" fmla="val 6957"/>
            </a:avLst>
          </a:prstGeom>
          <a:solidFill>
            <a:srgbClr val="FFFFFF"/>
          </a:solidFill>
          <a:ln w="38100">
            <a:solidFill>
              <a:srgbClr val="08751A"/>
            </a:solidFill>
            <a:prstDash val="solid"/>
          </a:ln>
        </p:spPr>
        <p:txBody>
          <a:bodyPr wrap="square" lIns="171450" tIns="171450" rIns="171450" bIns="171450" anchor="ctr">
            <a:normAutofit/>
          </a:bodyPr>
          <a:lstStyle/>
          <a:p>
            <a:pPr algn="ctr">
              <a:buNone/>
              <a:defRPr sz="2025" b="1">
                <a:solidFill>
                  <a:srgbClr val="08751A"/>
                </a:solidFill>
                <a:latin typeface="Arial"/>
                <a:ea typeface="Arial"/>
                <a:cs typeface="Arial"/>
              </a:defRPr>
            </a:pPr>
            <a:r>
              <a:rPr sz="2025" b="1">
                <a:solidFill>
                  <a:srgbClr val="08751A"/>
                </a:solidFill>
                <a:latin typeface="Arial"/>
                <a:ea typeface="Arial"/>
                <a:cs typeface="Arial"/>
              </a:rPr>
              <a:t>PEDALS / SWITCHES</a:t>
            </a:r>
          </a:p>
        </p:txBody>
      </p:sp>
      <p:sp>
        <p:nvSpPr>
          <p:cNvPr id="4" name="ecu-input-speed">
            <a:extLst>
              <a:ext uri="{FF2B5EF4-FFF2-40B4-BE49-F238E27FC236}">
                <a16:creationId xmlns:a16="http://schemas.microsoft.com/office/drawing/2014/main" id="{C6A29651-2701-4E16-AE07-28DE80497475}"/>
              </a:ext>
            </a:extLst>
          </p:cNvPr>
          <p:cNvSpPr>
            <a:spLocks noGrp="1"/>
          </p:cNvSpPr>
          <p:nvPr/>
        </p:nvSpPr>
        <p:spPr>
          <a:xfrm>
            <a:off x="2095500" y="5191125"/>
            <a:ext cx="4095750" cy="1095375"/>
          </a:xfrm>
          <a:prstGeom prst="roundRect">
            <a:avLst>
              <a:gd name="adj" fmla="val 6957"/>
            </a:avLst>
          </a:prstGeom>
          <a:solidFill>
            <a:srgbClr val="FFFFFF"/>
          </a:solidFill>
          <a:ln w="38100">
            <a:solidFill>
              <a:srgbClr val="08751A"/>
            </a:solidFill>
            <a:prstDash val="solid"/>
          </a:ln>
        </p:spPr>
        <p:txBody>
          <a:bodyPr wrap="square" lIns="171450" tIns="171450" rIns="171450" bIns="171450" anchor="ctr">
            <a:normAutofit/>
          </a:bodyPr>
          <a:lstStyle/>
          <a:p>
            <a:pPr algn="ctr">
              <a:buNone/>
              <a:defRPr sz="2025" b="1">
                <a:solidFill>
                  <a:srgbClr val="08751A"/>
                </a:solidFill>
                <a:latin typeface="Arial"/>
                <a:ea typeface="Arial"/>
                <a:cs typeface="Arial"/>
              </a:defRPr>
            </a:pPr>
            <a:r>
              <a:rPr sz="2025" b="1">
                <a:solidFill>
                  <a:srgbClr val="08751A"/>
                </a:solidFill>
                <a:latin typeface="Arial"/>
                <a:ea typeface="Arial"/>
                <a:cs typeface="Arial"/>
              </a:rPr>
              <a:t>SENSOR VALUES</a:t>
            </a:r>
          </a:p>
        </p:txBody>
      </p:sp>
      <p:sp>
        <p:nvSpPr>
          <p:cNvPr id="5" name="ecu-input-temp">
            <a:extLst>
              <a:ext uri="{FF2B5EF4-FFF2-40B4-BE49-F238E27FC236}">
                <a16:creationId xmlns:a16="http://schemas.microsoft.com/office/drawing/2014/main" id="{A8EF73F0-F7A3-4CB7-83EB-F71A6F2AC4A3}"/>
              </a:ext>
            </a:extLst>
          </p:cNvPr>
          <p:cNvSpPr>
            <a:spLocks noGrp="1"/>
          </p:cNvSpPr>
          <p:nvPr/>
        </p:nvSpPr>
        <p:spPr>
          <a:xfrm>
            <a:off x="2095500" y="7143750"/>
            <a:ext cx="4095750" cy="1095375"/>
          </a:xfrm>
          <a:prstGeom prst="roundRect">
            <a:avLst>
              <a:gd name="adj" fmla="val 6957"/>
            </a:avLst>
          </a:prstGeom>
          <a:solidFill>
            <a:srgbClr val="FFFFFF"/>
          </a:solidFill>
          <a:ln w="38100">
            <a:solidFill>
              <a:srgbClr val="08751A"/>
            </a:solidFill>
            <a:prstDash val="solid"/>
          </a:ln>
        </p:spPr>
        <p:txBody>
          <a:bodyPr wrap="square" lIns="171450" tIns="171450" rIns="171450" bIns="171450" anchor="ctr">
            <a:normAutofit/>
          </a:bodyPr>
          <a:lstStyle/>
          <a:p>
            <a:pPr algn="ctr">
              <a:buNone/>
              <a:defRPr sz="1950" b="1">
                <a:solidFill>
                  <a:srgbClr val="08751A"/>
                </a:solidFill>
                <a:latin typeface="Arial"/>
                <a:ea typeface="Arial"/>
                <a:cs typeface="Arial"/>
              </a:defRPr>
            </a:pPr>
            <a:r>
              <a:rPr sz="1950" b="1">
                <a:solidFill>
                  <a:srgbClr val="08751A"/>
                </a:solidFill>
                <a:latin typeface="Arial"/>
                <a:ea typeface="Arial"/>
                <a:cs typeface="Arial"/>
              </a:rPr>
              <a:t>MESSAGES FROM ECUs</a:t>
            </a:r>
          </a:p>
        </p:txBody>
      </p:sp>
      <p:sp>
        <p:nvSpPr>
          <p:cNvPr id="6" name="ecu-output-fuel">
            <a:extLst>
              <a:ext uri="{FF2B5EF4-FFF2-40B4-BE49-F238E27FC236}">
                <a16:creationId xmlns:a16="http://schemas.microsoft.com/office/drawing/2014/main" id="{10B8BA6F-784B-4F54-821C-5D458353D1F6}"/>
              </a:ext>
            </a:extLst>
          </p:cNvPr>
          <p:cNvSpPr>
            <a:spLocks noGrp="1"/>
          </p:cNvSpPr>
          <p:nvPr/>
        </p:nvSpPr>
        <p:spPr>
          <a:xfrm>
            <a:off x="18097500" y="3238500"/>
            <a:ext cx="4095750" cy="1095375"/>
          </a:xfrm>
          <a:prstGeom prst="roundRect">
            <a:avLst>
              <a:gd name="adj" fmla="val 6957"/>
            </a:avLst>
          </a:prstGeom>
          <a:solidFill>
            <a:srgbClr val="EEF7F0"/>
          </a:solidFill>
          <a:ln w="38100">
            <a:solidFill>
              <a:srgbClr val="075F17"/>
            </a:solidFill>
            <a:prstDash val="solid"/>
          </a:ln>
        </p:spPr>
        <p:txBody>
          <a:bodyPr wrap="square" lIns="171450" tIns="171450" rIns="171450" bIns="171450" anchor="ctr">
            <a:normAutofit/>
          </a:bodyPr>
          <a:lstStyle/>
          <a:p>
            <a:pPr algn="ctr">
              <a:buNone/>
              <a:defRPr sz="1950" b="1">
                <a:solidFill>
                  <a:srgbClr val="075F17"/>
                </a:solidFill>
                <a:latin typeface="Arial"/>
                <a:ea typeface="Arial"/>
                <a:cs typeface="Arial"/>
              </a:defRPr>
            </a:pPr>
            <a:r>
              <a:rPr sz="1950" b="1">
                <a:solidFill>
                  <a:srgbClr val="075F17"/>
                </a:solidFill>
                <a:latin typeface="Arial"/>
                <a:ea typeface="Arial"/>
                <a:cs typeface="Arial"/>
              </a:rPr>
              <a:t>ACTUATOR COMMANDS</a:t>
            </a:r>
          </a:p>
        </p:txBody>
      </p:sp>
      <p:sp>
        <p:nvSpPr>
          <p:cNvPr id="7" name="ecu-output-brake">
            <a:extLst>
              <a:ext uri="{FF2B5EF4-FFF2-40B4-BE49-F238E27FC236}">
                <a16:creationId xmlns:a16="http://schemas.microsoft.com/office/drawing/2014/main" id="{36966D80-D9EC-4138-A55B-AF5C17A0DCA7}"/>
              </a:ext>
            </a:extLst>
          </p:cNvPr>
          <p:cNvSpPr>
            <a:spLocks noGrp="1"/>
          </p:cNvSpPr>
          <p:nvPr/>
        </p:nvSpPr>
        <p:spPr>
          <a:xfrm>
            <a:off x="18097500" y="5191125"/>
            <a:ext cx="4095750" cy="1095375"/>
          </a:xfrm>
          <a:prstGeom prst="roundRect">
            <a:avLst>
              <a:gd name="adj" fmla="val 6957"/>
            </a:avLst>
          </a:prstGeom>
          <a:solidFill>
            <a:srgbClr val="EEF7F0"/>
          </a:solidFill>
          <a:ln w="38100">
            <a:solidFill>
              <a:srgbClr val="075F17"/>
            </a:solidFill>
            <a:prstDash val="solid"/>
          </a:ln>
        </p:spPr>
        <p:txBody>
          <a:bodyPr wrap="square" lIns="171450" tIns="171450" rIns="171450" bIns="171450" anchor="ctr">
            <a:normAutofit/>
          </a:bodyPr>
          <a:lstStyle/>
          <a:p>
            <a:pPr algn="ctr">
              <a:buNone/>
              <a:defRPr sz="2025" b="1">
                <a:solidFill>
                  <a:srgbClr val="075F17"/>
                </a:solidFill>
                <a:latin typeface="Arial"/>
                <a:ea typeface="Arial"/>
                <a:cs typeface="Arial"/>
              </a:defRPr>
            </a:pPr>
            <a:r>
              <a:rPr sz="2025" b="1">
                <a:solidFill>
                  <a:srgbClr val="075F17"/>
                </a:solidFill>
                <a:latin typeface="Arial"/>
                <a:ea typeface="Arial"/>
                <a:cs typeface="Arial"/>
              </a:rPr>
              <a:t>STATUS MESSAGES</a:t>
            </a:r>
          </a:p>
        </p:txBody>
      </p:sp>
      <p:sp>
        <p:nvSpPr>
          <p:cNvPr id="8" name="ecu-output-gear">
            <a:extLst>
              <a:ext uri="{FF2B5EF4-FFF2-40B4-BE49-F238E27FC236}">
                <a16:creationId xmlns:a16="http://schemas.microsoft.com/office/drawing/2014/main" id="{148B2D23-E970-47C8-8372-932ABB424142}"/>
              </a:ext>
            </a:extLst>
          </p:cNvPr>
          <p:cNvSpPr>
            <a:spLocks noGrp="1"/>
          </p:cNvSpPr>
          <p:nvPr/>
        </p:nvSpPr>
        <p:spPr>
          <a:xfrm>
            <a:off x="18097500" y="7143750"/>
            <a:ext cx="4095750" cy="1095375"/>
          </a:xfrm>
          <a:prstGeom prst="roundRect">
            <a:avLst>
              <a:gd name="adj" fmla="val 6957"/>
            </a:avLst>
          </a:prstGeom>
          <a:solidFill>
            <a:srgbClr val="EEF7F0"/>
          </a:solidFill>
          <a:ln w="38100">
            <a:solidFill>
              <a:srgbClr val="075F17"/>
            </a:solidFill>
            <a:prstDash val="solid"/>
          </a:ln>
        </p:spPr>
        <p:txBody>
          <a:bodyPr wrap="square" lIns="171450" tIns="171450" rIns="171450" bIns="171450" anchor="ctr">
            <a:normAutofit/>
          </a:bodyPr>
          <a:lstStyle/>
          <a:p>
            <a:pPr algn="ctr">
              <a:buNone/>
              <a:defRPr sz="2025" b="1">
                <a:solidFill>
                  <a:srgbClr val="075F17"/>
                </a:solidFill>
                <a:latin typeface="Arial"/>
                <a:ea typeface="Arial"/>
                <a:cs typeface="Arial"/>
              </a:defRPr>
            </a:pPr>
            <a:r>
              <a:rPr sz="2025" b="1">
                <a:solidFill>
                  <a:srgbClr val="075F17"/>
                </a:solidFill>
                <a:latin typeface="Arial"/>
                <a:ea typeface="Arial"/>
                <a:cs typeface="Arial"/>
              </a:rPr>
              <a:t>FAULT CODES</a:t>
            </a:r>
          </a:p>
        </p:txBody>
      </p:sp>
      <p:sp>
        <p:nvSpPr>
          <p:cNvPr id="9" name="ecu-central-chip">
            <a:extLst>
              <a:ext uri="{FF2B5EF4-FFF2-40B4-BE49-F238E27FC236}">
                <a16:creationId xmlns:a16="http://schemas.microsoft.com/office/drawing/2014/main" id="{4D7CB6EF-8179-4EB1-B1A3-5B915B2F1BDC}"/>
              </a:ext>
            </a:extLst>
          </p:cNvPr>
          <p:cNvSpPr>
            <a:spLocks noGrp="1"/>
          </p:cNvSpPr>
          <p:nvPr/>
        </p:nvSpPr>
        <p:spPr>
          <a:xfrm>
            <a:off x="8334375" y="2857500"/>
            <a:ext cx="7620000" cy="5810250"/>
          </a:xfrm>
          <a:prstGeom prst="roundRect">
            <a:avLst>
              <a:gd name="adj" fmla="val 1311"/>
            </a:avLst>
          </a:prstGeom>
          <a:solidFill>
            <a:srgbClr val="000000">
              <a:alpha val="0"/>
            </a:srgbClr>
          </a:solidFill>
          <a:ln w="57150">
            <a:solidFill>
              <a:srgbClr val="075F17"/>
            </a:solidFill>
            <a:prstDash val="solid"/>
          </a:ln>
        </p:spPr>
        <p:txBody>
          <a:bodyPr/>
          <a:lstStyle/>
          <a:p>
            <a:endParaRPr/>
          </a:p>
        </p:txBody>
      </p:sp>
      <p:cxnSp>
        <p:nvCxnSpPr>
          <p:cNvPr id="114" name="Straight Arrow Connector 57"/>
          <p:cNvCxnSpPr>
            <a:stCxn id="3" idx="3"/>
            <a:endCxn id="9" idx="1"/>
          </p:cNvCxnSpPr>
          <p:nvPr/>
        </p:nvCxnSpPr>
        <p:spPr>
          <a:xfrm>
            <a:off x="6191250" y="3786188"/>
            <a:ext cx="2143125" cy="1976438"/>
          </a:xfrm>
          <a:prstGeom prst="straightConnector1">
            <a:avLst/>
          </a:prstGeom>
          <a:ln w="38100">
            <a:solidFill>
              <a:srgbClr val="08751A"/>
            </a:solidFill>
            <a:prstDash val="solid"/>
            <a:headEnd type="none" w="med" len="med"/>
            <a:tailEnd type="triangle" w="med" len="med"/>
          </a:ln>
        </p:spPr>
      </p:cxnSp>
      <p:cxnSp>
        <p:nvCxnSpPr>
          <p:cNvPr id="115" name="Straight Arrow Connector 58"/>
          <p:cNvCxnSpPr>
            <a:stCxn id="4" idx="3"/>
            <a:endCxn id="9" idx="1"/>
          </p:cNvCxnSpPr>
          <p:nvPr/>
        </p:nvCxnSpPr>
        <p:spPr>
          <a:xfrm>
            <a:off x="6191250" y="5738813"/>
            <a:ext cx="2143125" cy="23813"/>
          </a:xfrm>
          <a:prstGeom prst="straightConnector1">
            <a:avLst/>
          </a:prstGeom>
          <a:ln w="38100">
            <a:solidFill>
              <a:srgbClr val="08751A"/>
            </a:solidFill>
            <a:prstDash val="solid"/>
            <a:headEnd type="none" w="med" len="med"/>
            <a:tailEnd type="triangle" w="med" len="med"/>
          </a:ln>
        </p:spPr>
      </p:cxnSp>
      <p:cxnSp>
        <p:nvCxnSpPr>
          <p:cNvPr id="116" name="Straight Arrow Connector 59"/>
          <p:cNvCxnSpPr>
            <a:stCxn id="5" idx="3"/>
            <a:endCxn id="9" idx="1"/>
          </p:cNvCxnSpPr>
          <p:nvPr/>
        </p:nvCxnSpPr>
        <p:spPr>
          <a:xfrm flipV="1">
            <a:off x="6191250" y="5762625"/>
            <a:ext cx="2143125" cy="1928813"/>
          </a:xfrm>
          <a:prstGeom prst="straightConnector1">
            <a:avLst/>
          </a:prstGeom>
          <a:ln w="38100">
            <a:solidFill>
              <a:srgbClr val="08751A"/>
            </a:solidFill>
            <a:prstDash val="solid"/>
            <a:headEnd type="none" w="med" len="med"/>
            <a:tailEnd type="triangle" w="med" len="med"/>
          </a:ln>
        </p:spPr>
      </p:cxnSp>
      <p:cxnSp>
        <p:nvCxnSpPr>
          <p:cNvPr id="117" name="Straight Arrow Connector 60"/>
          <p:cNvCxnSpPr>
            <a:stCxn id="9" idx="3"/>
            <a:endCxn id="6" idx="1"/>
          </p:cNvCxnSpPr>
          <p:nvPr/>
        </p:nvCxnSpPr>
        <p:spPr>
          <a:xfrm flipV="1">
            <a:off x="15954375" y="3786188"/>
            <a:ext cx="2143125" cy="1976438"/>
          </a:xfrm>
          <a:prstGeom prst="straightConnector1">
            <a:avLst/>
          </a:prstGeom>
          <a:ln w="38100">
            <a:solidFill>
              <a:srgbClr val="075F17"/>
            </a:solidFill>
            <a:prstDash val="solid"/>
            <a:headEnd type="none" w="med" len="med"/>
            <a:tailEnd type="triangle" w="med" len="med"/>
          </a:ln>
        </p:spPr>
      </p:cxnSp>
      <p:cxnSp>
        <p:nvCxnSpPr>
          <p:cNvPr id="118" name="Straight Arrow Connector 61"/>
          <p:cNvCxnSpPr>
            <a:stCxn id="9" idx="3"/>
            <a:endCxn id="7" idx="1"/>
          </p:cNvCxnSpPr>
          <p:nvPr/>
        </p:nvCxnSpPr>
        <p:spPr>
          <a:xfrm flipV="1">
            <a:off x="15954375" y="5738813"/>
            <a:ext cx="2143125" cy="23813"/>
          </a:xfrm>
          <a:prstGeom prst="straightConnector1">
            <a:avLst/>
          </a:prstGeom>
          <a:ln w="38100">
            <a:solidFill>
              <a:srgbClr val="075F17"/>
            </a:solidFill>
            <a:prstDash val="solid"/>
            <a:headEnd type="none" w="med" len="med"/>
            <a:tailEnd type="triangle" w="med" len="med"/>
          </a:ln>
        </p:spPr>
      </p:cxnSp>
      <p:cxnSp>
        <p:nvCxnSpPr>
          <p:cNvPr id="119" name="Straight Arrow Connector 62"/>
          <p:cNvCxnSpPr>
            <a:stCxn id="9" idx="3"/>
            <a:endCxn id="8" idx="1"/>
          </p:cNvCxnSpPr>
          <p:nvPr/>
        </p:nvCxnSpPr>
        <p:spPr>
          <a:xfrm>
            <a:off x="15954375" y="5762625"/>
            <a:ext cx="2143125" cy="1928813"/>
          </a:xfrm>
          <a:prstGeom prst="straightConnector1">
            <a:avLst/>
          </a:prstGeom>
          <a:ln w="38100">
            <a:solidFill>
              <a:srgbClr val="075F17"/>
            </a:solidFill>
            <a:prstDash val="solid"/>
            <a:headEnd type="none" w="med" len="med"/>
            <a:tailEnd type="triangle" w="med" len="med"/>
          </a:ln>
        </p:spPr>
      </p:cxnSp>
      <p:sp>
        <p:nvSpPr>
          <p:cNvPr id="16" name="ecu-central-pin-top-0">
            <a:extLst>
              <a:ext uri="{FF2B5EF4-FFF2-40B4-BE49-F238E27FC236}">
                <a16:creationId xmlns:a16="http://schemas.microsoft.com/office/drawing/2014/main" id="{C0F1CE09-3D32-4A0A-BD46-4261FC926180}"/>
              </a:ext>
            </a:extLst>
          </p:cNvPr>
          <p:cNvSpPr>
            <a:spLocks noGrp="1"/>
          </p:cNvSpPr>
          <p:nvPr/>
        </p:nvSpPr>
        <p:spPr>
          <a:xfrm>
            <a:off x="8791575" y="26860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17" name="ecu-central-pin-bottom-0">
            <a:extLst>
              <a:ext uri="{FF2B5EF4-FFF2-40B4-BE49-F238E27FC236}">
                <a16:creationId xmlns:a16="http://schemas.microsoft.com/office/drawing/2014/main" id="{DE285DF0-0190-4BE4-93AE-A65C98D28FD2}"/>
              </a:ext>
            </a:extLst>
          </p:cNvPr>
          <p:cNvSpPr>
            <a:spLocks noGrp="1"/>
          </p:cNvSpPr>
          <p:nvPr/>
        </p:nvSpPr>
        <p:spPr>
          <a:xfrm>
            <a:off x="8791575" y="86677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18" name="ecu-central-pin-top-1">
            <a:extLst>
              <a:ext uri="{FF2B5EF4-FFF2-40B4-BE49-F238E27FC236}">
                <a16:creationId xmlns:a16="http://schemas.microsoft.com/office/drawing/2014/main" id="{E52E719D-8987-45F8-8C05-EAEE3B0D8693}"/>
              </a:ext>
            </a:extLst>
          </p:cNvPr>
          <p:cNvSpPr>
            <a:spLocks noGrp="1"/>
          </p:cNvSpPr>
          <p:nvPr/>
        </p:nvSpPr>
        <p:spPr>
          <a:xfrm>
            <a:off x="9909175" y="26860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19" name="ecu-central-pin-bottom-1">
            <a:extLst>
              <a:ext uri="{FF2B5EF4-FFF2-40B4-BE49-F238E27FC236}">
                <a16:creationId xmlns:a16="http://schemas.microsoft.com/office/drawing/2014/main" id="{2A4B5276-7584-45DA-84A1-41FFFE9B88D9}"/>
              </a:ext>
            </a:extLst>
          </p:cNvPr>
          <p:cNvSpPr>
            <a:spLocks noGrp="1"/>
          </p:cNvSpPr>
          <p:nvPr/>
        </p:nvSpPr>
        <p:spPr>
          <a:xfrm>
            <a:off x="9909175" y="86677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20" name="ecu-central-pin-top-2">
            <a:extLst>
              <a:ext uri="{FF2B5EF4-FFF2-40B4-BE49-F238E27FC236}">
                <a16:creationId xmlns:a16="http://schemas.microsoft.com/office/drawing/2014/main" id="{2F6A31BC-40C2-4F94-8673-02C8435B0C99}"/>
              </a:ext>
            </a:extLst>
          </p:cNvPr>
          <p:cNvSpPr>
            <a:spLocks noGrp="1"/>
          </p:cNvSpPr>
          <p:nvPr/>
        </p:nvSpPr>
        <p:spPr>
          <a:xfrm>
            <a:off x="11026775" y="26860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21" name="ecu-central-pin-bottom-2">
            <a:extLst>
              <a:ext uri="{FF2B5EF4-FFF2-40B4-BE49-F238E27FC236}">
                <a16:creationId xmlns:a16="http://schemas.microsoft.com/office/drawing/2014/main" id="{5EDC6925-508C-4967-B2D9-666CAEF2968A}"/>
              </a:ext>
            </a:extLst>
          </p:cNvPr>
          <p:cNvSpPr>
            <a:spLocks noGrp="1"/>
          </p:cNvSpPr>
          <p:nvPr/>
        </p:nvSpPr>
        <p:spPr>
          <a:xfrm>
            <a:off x="11026775" y="86677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22" name="ecu-central-pin-top-3">
            <a:extLst>
              <a:ext uri="{FF2B5EF4-FFF2-40B4-BE49-F238E27FC236}">
                <a16:creationId xmlns:a16="http://schemas.microsoft.com/office/drawing/2014/main" id="{B7BCF0A8-829B-47F3-B74D-6ACFF31CD639}"/>
              </a:ext>
            </a:extLst>
          </p:cNvPr>
          <p:cNvSpPr>
            <a:spLocks noGrp="1"/>
          </p:cNvSpPr>
          <p:nvPr/>
        </p:nvSpPr>
        <p:spPr>
          <a:xfrm>
            <a:off x="12144375" y="26860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23" name="ecu-central-pin-bottom-3">
            <a:extLst>
              <a:ext uri="{FF2B5EF4-FFF2-40B4-BE49-F238E27FC236}">
                <a16:creationId xmlns:a16="http://schemas.microsoft.com/office/drawing/2014/main" id="{BFD9986C-8E5B-4D5F-BBE9-DAF332B95078}"/>
              </a:ext>
            </a:extLst>
          </p:cNvPr>
          <p:cNvSpPr>
            <a:spLocks noGrp="1"/>
          </p:cNvSpPr>
          <p:nvPr/>
        </p:nvSpPr>
        <p:spPr>
          <a:xfrm>
            <a:off x="12144375" y="86677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24" name="ecu-central-pin-top-4">
            <a:extLst>
              <a:ext uri="{FF2B5EF4-FFF2-40B4-BE49-F238E27FC236}">
                <a16:creationId xmlns:a16="http://schemas.microsoft.com/office/drawing/2014/main" id="{8EA74761-7D9B-46FF-9204-F3745D1719AB}"/>
              </a:ext>
            </a:extLst>
          </p:cNvPr>
          <p:cNvSpPr>
            <a:spLocks noGrp="1"/>
          </p:cNvSpPr>
          <p:nvPr/>
        </p:nvSpPr>
        <p:spPr>
          <a:xfrm>
            <a:off x="13261975" y="26860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25" name="ecu-central-pin-bottom-4">
            <a:extLst>
              <a:ext uri="{FF2B5EF4-FFF2-40B4-BE49-F238E27FC236}">
                <a16:creationId xmlns:a16="http://schemas.microsoft.com/office/drawing/2014/main" id="{9B665884-3BD0-415A-BFA1-79A42A877158}"/>
              </a:ext>
            </a:extLst>
          </p:cNvPr>
          <p:cNvSpPr>
            <a:spLocks noGrp="1"/>
          </p:cNvSpPr>
          <p:nvPr/>
        </p:nvSpPr>
        <p:spPr>
          <a:xfrm>
            <a:off x="13261975" y="86677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26" name="ecu-central-pin-top-5">
            <a:extLst>
              <a:ext uri="{FF2B5EF4-FFF2-40B4-BE49-F238E27FC236}">
                <a16:creationId xmlns:a16="http://schemas.microsoft.com/office/drawing/2014/main" id="{A7804F02-8090-47D7-A186-781B624444EB}"/>
              </a:ext>
            </a:extLst>
          </p:cNvPr>
          <p:cNvSpPr>
            <a:spLocks noGrp="1"/>
          </p:cNvSpPr>
          <p:nvPr/>
        </p:nvSpPr>
        <p:spPr>
          <a:xfrm>
            <a:off x="14379575" y="26860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27" name="ecu-central-pin-bottom-5">
            <a:extLst>
              <a:ext uri="{FF2B5EF4-FFF2-40B4-BE49-F238E27FC236}">
                <a16:creationId xmlns:a16="http://schemas.microsoft.com/office/drawing/2014/main" id="{E30662CD-E24F-4A8D-BB58-0847A9F0041F}"/>
              </a:ext>
            </a:extLst>
          </p:cNvPr>
          <p:cNvSpPr>
            <a:spLocks noGrp="1"/>
          </p:cNvSpPr>
          <p:nvPr/>
        </p:nvSpPr>
        <p:spPr>
          <a:xfrm>
            <a:off x="14379575" y="86677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28" name="ecu-central-pin-top-6">
            <a:extLst>
              <a:ext uri="{FF2B5EF4-FFF2-40B4-BE49-F238E27FC236}">
                <a16:creationId xmlns:a16="http://schemas.microsoft.com/office/drawing/2014/main" id="{26856E23-CD59-408A-B047-BE32FC42B1BB}"/>
              </a:ext>
            </a:extLst>
          </p:cNvPr>
          <p:cNvSpPr>
            <a:spLocks noGrp="1"/>
          </p:cNvSpPr>
          <p:nvPr/>
        </p:nvSpPr>
        <p:spPr>
          <a:xfrm>
            <a:off x="15497175" y="26860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29" name="ecu-central-pin-bottom-6">
            <a:extLst>
              <a:ext uri="{FF2B5EF4-FFF2-40B4-BE49-F238E27FC236}">
                <a16:creationId xmlns:a16="http://schemas.microsoft.com/office/drawing/2014/main" id="{01B8AC36-AD9A-452C-B4C9-98727D521C43}"/>
              </a:ext>
            </a:extLst>
          </p:cNvPr>
          <p:cNvSpPr>
            <a:spLocks noGrp="1"/>
          </p:cNvSpPr>
          <p:nvPr/>
        </p:nvSpPr>
        <p:spPr>
          <a:xfrm>
            <a:off x="15497175" y="8667750"/>
            <a:ext cx="114300" cy="171450"/>
          </a:xfrm>
          <a:prstGeom prst="rect">
            <a:avLst/>
          </a:prstGeom>
          <a:solidFill>
            <a:srgbClr val="075F17"/>
          </a:solidFill>
          <a:ln w="0">
            <a:solidFill>
              <a:srgbClr val="000000">
                <a:alpha val="0"/>
              </a:srgbClr>
            </a:solidFill>
            <a:prstDash val="solid"/>
          </a:ln>
        </p:spPr>
        <p:txBody>
          <a:bodyPr/>
          <a:lstStyle/>
          <a:p>
            <a:endParaRPr/>
          </a:p>
        </p:txBody>
      </p:sp>
      <p:sp>
        <p:nvSpPr>
          <p:cNvPr id="30" name="ecu-central-pin-left-0">
            <a:extLst>
              <a:ext uri="{FF2B5EF4-FFF2-40B4-BE49-F238E27FC236}">
                <a16:creationId xmlns:a16="http://schemas.microsoft.com/office/drawing/2014/main" id="{8650BA43-13EA-4F80-B235-C3170B5AECC3}"/>
              </a:ext>
            </a:extLst>
          </p:cNvPr>
          <p:cNvSpPr>
            <a:spLocks noGrp="1"/>
          </p:cNvSpPr>
          <p:nvPr/>
        </p:nvSpPr>
        <p:spPr>
          <a:xfrm>
            <a:off x="8162925" y="3286125"/>
            <a:ext cx="171450" cy="114300"/>
          </a:xfrm>
          <a:prstGeom prst="rect">
            <a:avLst/>
          </a:prstGeom>
          <a:solidFill>
            <a:srgbClr val="075F17"/>
          </a:solidFill>
          <a:ln w="0">
            <a:solidFill>
              <a:srgbClr val="000000">
                <a:alpha val="0"/>
              </a:srgbClr>
            </a:solidFill>
            <a:prstDash val="solid"/>
          </a:ln>
        </p:spPr>
        <p:txBody>
          <a:bodyPr/>
          <a:lstStyle/>
          <a:p>
            <a:endParaRPr/>
          </a:p>
        </p:txBody>
      </p:sp>
      <p:sp>
        <p:nvSpPr>
          <p:cNvPr id="31" name="ecu-central-pin-right-0">
            <a:extLst>
              <a:ext uri="{FF2B5EF4-FFF2-40B4-BE49-F238E27FC236}">
                <a16:creationId xmlns:a16="http://schemas.microsoft.com/office/drawing/2014/main" id="{699D5851-1B67-4002-AA03-D2E936E265D4}"/>
              </a:ext>
            </a:extLst>
          </p:cNvPr>
          <p:cNvSpPr>
            <a:spLocks noGrp="1"/>
          </p:cNvSpPr>
          <p:nvPr/>
        </p:nvSpPr>
        <p:spPr>
          <a:xfrm>
            <a:off x="15954375" y="3286125"/>
            <a:ext cx="171450" cy="114300"/>
          </a:xfrm>
          <a:prstGeom prst="rect">
            <a:avLst/>
          </a:prstGeom>
          <a:solidFill>
            <a:srgbClr val="075F17"/>
          </a:solidFill>
          <a:ln w="0">
            <a:solidFill>
              <a:srgbClr val="000000">
                <a:alpha val="0"/>
              </a:srgbClr>
            </a:solidFill>
            <a:prstDash val="solid"/>
          </a:ln>
        </p:spPr>
        <p:txBody>
          <a:bodyPr/>
          <a:lstStyle/>
          <a:p>
            <a:endParaRPr/>
          </a:p>
        </p:txBody>
      </p:sp>
      <p:sp>
        <p:nvSpPr>
          <p:cNvPr id="32" name="ecu-central-pin-left-1">
            <a:extLst>
              <a:ext uri="{FF2B5EF4-FFF2-40B4-BE49-F238E27FC236}">
                <a16:creationId xmlns:a16="http://schemas.microsoft.com/office/drawing/2014/main" id="{D3C1F271-8888-488B-9F7F-A1E2A8DFEF6A}"/>
              </a:ext>
            </a:extLst>
          </p:cNvPr>
          <p:cNvSpPr>
            <a:spLocks noGrp="1"/>
          </p:cNvSpPr>
          <p:nvPr/>
        </p:nvSpPr>
        <p:spPr>
          <a:xfrm>
            <a:off x="8162925" y="4524375"/>
            <a:ext cx="171450" cy="114300"/>
          </a:xfrm>
          <a:prstGeom prst="rect">
            <a:avLst/>
          </a:prstGeom>
          <a:solidFill>
            <a:srgbClr val="075F17"/>
          </a:solidFill>
          <a:ln w="0">
            <a:solidFill>
              <a:srgbClr val="000000">
                <a:alpha val="0"/>
              </a:srgbClr>
            </a:solidFill>
            <a:prstDash val="solid"/>
          </a:ln>
        </p:spPr>
        <p:txBody>
          <a:bodyPr/>
          <a:lstStyle/>
          <a:p>
            <a:endParaRPr/>
          </a:p>
        </p:txBody>
      </p:sp>
      <p:sp>
        <p:nvSpPr>
          <p:cNvPr id="33" name="ecu-central-pin-right-1">
            <a:extLst>
              <a:ext uri="{FF2B5EF4-FFF2-40B4-BE49-F238E27FC236}">
                <a16:creationId xmlns:a16="http://schemas.microsoft.com/office/drawing/2014/main" id="{64A6D33F-B505-4392-B8E9-ED90441505ED}"/>
              </a:ext>
            </a:extLst>
          </p:cNvPr>
          <p:cNvSpPr>
            <a:spLocks noGrp="1"/>
          </p:cNvSpPr>
          <p:nvPr/>
        </p:nvSpPr>
        <p:spPr>
          <a:xfrm>
            <a:off x="15954375" y="4524375"/>
            <a:ext cx="171450" cy="114300"/>
          </a:xfrm>
          <a:prstGeom prst="rect">
            <a:avLst/>
          </a:prstGeom>
          <a:solidFill>
            <a:srgbClr val="075F17"/>
          </a:solidFill>
          <a:ln w="0">
            <a:solidFill>
              <a:srgbClr val="000000">
                <a:alpha val="0"/>
              </a:srgbClr>
            </a:solidFill>
            <a:prstDash val="solid"/>
          </a:ln>
        </p:spPr>
        <p:txBody>
          <a:bodyPr/>
          <a:lstStyle/>
          <a:p>
            <a:endParaRPr/>
          </a:p>
        </p:txBody>
      </p:sp>
      <p:sp>
        <p:nvSpPr>
          <p:cNvPr id="34" name="ecu-central-pin-left-2">
            <a:extLst>
              <a:ext uri="{FF2B5EF4-FFF2-40B4-BE49-F238E27FC236}">
                <a16:creationId xmlns:a16="http://schemas.microsoft.com/office/drawing/2014/main" id="{B10767D7-3DAB-4067-B9D6-D708892FC3C3}"/>
              </a:ext>
            </a:extLst>
          </p:cNvPr>
          <p:cNvSpPr>
            <a:spLocks noGrp="1"/>
          </p:cNvSpPr>
          <p:nvPr/>
        </p:nvSpPr>
        <p:spPr>
          <a:xfrm>
            <a:off x="8162925" y="5762625"/>
            <a:ext cx="171450" cy="114300"/>
          </a:xfrm>
          <a:prstGeom prst="rect">
            <a:avLst/>
          </a:prstGeom>
          <a:solidFill>
            <a:srgbClr val="075F17"/>
          </a:solidFill>
          <a:ln w="0">
            <a:solidFill>
              <a:srgbClr val="000000">
                <a:alpha val="0"/>
              </a:srgbClr>
            </a:solidFill>
            <a:prstDash val="solid"/>
          </a:ln>
        </p:spPr>
        <p:txBody>
          <a:bodyPr/>
          <a:lstStyle/>
          <a:p>
            <a:endParaRPr/>
          </a:p>
        </p:txBody>
      </p:sp>
      <p:sp>
        <p:nvSpPr>
          <p:cNvPr id="35" name="ecu-central-pin-right-2">
            <a:extLst>
              <a:ext uri="{FF2B5EF4-FFF2-40B4-BE49-F238E27FC236}">
                <a16:creationId xmlns:a16="http://schemas.microsoft.com/office/drawing/2014/main" id="{5E2618A5-487C-43B4-9195-C5711A07F493}"/>
              </a:ext>
            </a:extLst>
          </p:cNvPr>
          <p:cNvSpPr>
            <a:spLocks noGrp="1"/>
          </p:cNvSpPr>
          <p:nvPr/>
        </p:nvSpPr>
        <p:spPr>
          <a:xfrm>
            <a:off x="15954375" y="5762625"/>
            <a:ext cx="171450" cy="114300"/>
          </a:xfrm>
          <a:prstGeom prst="rect">
            <a:avLst/>
          </a:prstGeom>
          <a:solidFill>
            <a:srgbClr val="075F17"/>
          </a:solidFill>
          <a:ln w="0">
            <a:solidFill>
              <a:srgbClr val="000000">
                <a:alpha val="0"/>
              </a:srgbClr>
            </a:solidFill>
            <a:prstDash val="solid"/>
          </a:ln>
        </p:spPr>
        <p:txBody>
          <a:bodyPr/>
          <a:lstStyle/>
          <a:p>
            <a:endParaRPr/>
          </a:p>
        </p:txBody>
      </p:sp>
      <p:sp>
        <p:nvSpPr>
          <p:cNvPr id="36" name="ecu-central-pin-left-3">
            <a:extLst>
              <a:ext uri="{FF2B5EF4-FFF2-40B4-BE49-F238E27FC236}">
                <a16:creationId xmlns:a16="http://schemas.microsoft.com/office/drawing/2014/main" id="{E3A894B3-1078-4F2B-9603-40D21D1B1E9F}"/>
              </a:ext>
            </a:extLst>
          </p:cNvPr>
          <p:cNvSpPr>
            <a:spLocks noGrp="1"/>
          </p:cNvSpPr>
          <p:nvPr/>
        </p:nvSpPr>
        <p:spPr>
          <a:xfrm>
            <a:off x="8162925" y="7000875"/>
            <a:ext cx="171450" cy="114300"/>
          </a:xfrm>
          <a:prstGeom prst="rect">
            <a:avLst/>
          </a:prstGeom>
          <a:solidFill>
            <a:srgbClr val="075F17"/>
          </a:solidFill>
          <a:ln w="0">
            <a:solidFill>
              <a:srgbClr val="000000">
                <a:alpha val="0"/>
              </a:srgbClr>
            </a:solidFill>
            <a:prstDash val="solid"/>
          </a:ln>
        </p:spPr>
        <p:txBody>
          <a:bodyPr/>
          <a:lstStyle/>
          <a:p>
            <a:endParaRPr/>
          </a:p>
        </p:txBody>
      </p:sp>
      <p:sp>
        <p:nvSpPr>
          <p:cNvPr id="37" name="ecu-central-pin-right-3">
            <a:extLst>
              <a:ext uri="{FF2B5EF4-FFF2-40B4-BE49-F238E27FC236}">
                <a16:creationId xmlns:a16="http://schemas.microsoft.com/office/drawing/2014/main" id="{B8AA11E5-AC54-446B-82A3-706F2824B5E7}"/>
              </a:ext>
            </a:extLst>
          </p:cNvPr>
          <p:cNvSpPr>
            <a:spLocks noGrp="1"/>
          </p:cNvSpPr>
          <p:nvPr/>
        </p:nvSpPr>
        <p:spPr>
          <a:xfrm>
            <a:off x="15954375" y="7000875"/>
            <a:ext cx="171450" cy="114300"/>
          </a:xfrm>
          <a:prstGeom prst="rect">
            <a:avLst/>
          </a:prstGeom>
          <a:solidFill>
            <a:srgbClr val="075F17"/>
          </a:solidFill>
          <a:ln w="0">
            <a:solidFill>
              <a:srgbClr val="000000">
                <a:alpha val="0"/>
              </a:srgbClr>
            </a:solidFill>
            <a:prstDash val="solid"/>
          </a:ln>
        </p:spPr>
        <p:txBody>
          <a:bodyPr/>
          <a:lstStyle/>
          <a:p>
            <a:endParaRPr/>
          </a:p>
        </p:txBody>
      </p:sp>
      <p:sp>
        <p:nvSpPr>
          <p:cNvPr id="38" name="ecu-central-pin-left-4">
            <a:extLst>
              <a:ext uri="{FF2B5EF4-FFF2-40B4-BE49-F238E27FC236}">
                <a16:creationId xmlns:a16="http://schemas.microsoft.com/office/drawing/2014/main" id="{50FF424C-837C-4AA4-A29D-2EE4C2D5B904}"/>
              </a:ext>
            </a:extLst>
          </p:cNvPr>
          <p:cNvSpPr>
            <a:spLocks noGrp="1"/>
          </p:cNvSpPr>
          <p:nvPr/>
        </p:nvSpPr>
        <p:spPr>
          <a:xfrm>
            <a:off x="8162925" y="8239125"/>
            <a:ext cx="171450" cy="114300"/>
          </a:xfrm>
          <a:prstGeom prst="rect">
            <a:avLst/>
          </a:prstGeom>
          <a:solidFill>
            <a:srgbClr val="075F17"/>
          </a:solidFill>
          <a:ln w="0">
            <a:solidFill>
              <a:srgbClr val="000000">
                <a:alpha val="0"/>
              </a:srgbClr>
            </a:solidFill>
            <a:prstDash val="solid"/>
          </a:ln>
        </p:spPr>
        <p:txBody>
          <a:bodyPr/>
          <a:lstStyle/>
          <a:p>
            <a:endParaRPr/>
          </a:p>
        </p:txBody>
      </p:sp>
      <p:sp>
        <p:nvSpPr>
          <p:cNvPr id="39" name="ecu-central-pin-right-4">
            <a:extLst>
              <a:ext uri="{FF2B5EF4-FFF2-40B4-BE49-F238E27FC236}">
                <a16:creationId xmlns:a16="http://schemas.microsoft.com/office/drawing/2014/main" id="{B28FCEF9-5064-4A0A-89CD-5486CB329C43}"/>
              </a:ext>
            </a:extLst>
          </p:cNvPr>
          <p:cNvSpPr>
            <a:spLocks noGrp="1"/>
          </p:cNvSpPr>
          <p:nvPr/>
        </p:nvSpPr>
        <p:spPr>
          <a:xfrm>
            <a:off x="15954375" y="8239125"/>
            <a:ext cx="171450" cy="114300"/>
          </a:xfrm>
          <a:prstGeom prst="rect">
            <a:avLst/>
          </a:prstGeom>
          <a:solidFill>
            <a:srgbClr val="075F17"/>
          </a:solidFill>
          <a:ln w="0">
            <a:solidFill>
              <a:srgbClr val="000000">
                <a:alpha val="0"/>
              </a:srgbClr>
            </a:solidFill>
            <a:prstDash val="solid"/>
          </a:ln>
        </p:spPr>
        <p:txBody>
          <a:bodyPr/>
          <a:lstStyle/>
          <a:p>
            <a:endParaRPr/>
          </a:p>
        </p:txBody>
      </p:sp>
      <p:sp>
        <p:nvSpPr>
          <p:cNvPr id="40" name="ecu-label">
            <a:extLst>
              <a:ext uri="{FF2B5EF4-FFF2-40B4-BE49-F238E27FC236}">
                <a16:creationId xmlns:a16="http://schemas.microsoft.com/office/drawing/2014/main" id="{2CED53D4-7DB9-467B-BE08-4DF720B627EF}"/>
              </a:ext>
            </a:extLst>
          </p:cNvPr>
          <p:cNvSpPr>
            <a:spLocks noGrp="1"/>
          </p:cNvSpPr>
          <p:nvPr/>
        </p:nvSpPr>
        <p:spPr>
          <a:xfrm>
            <a:off x="9620250" y="3238500"/>
            <a:ext cx="5048250" cy="1000125"/>
          </a:xfrm>
          <a:prstGeom prst="rect">
            <a:avLst/>
          </a:prstGeom>
          <a:solidFill>
            <a:srgbClr val="000000">
              <a:alpha val="0"/>
            </a:srgbClr>
          </a:solidFill>
          <a:ln w="0">
            <a:solidFill>
              <a:srgbClr val="000000">
                <a:alpha val="0"/>
              </a:srgbClr>
            </a:solidFill>
            <a:prstDash val="solid"/>
          </a:ln>
        </p:spPr>
        <p:txBody>
          <a:bodyPr wrap="square" lIns="76200" tIns="76200" rIns="76200" bIns="76200" anchor="ctr">
            <a:normAutofit/>
          </a:bodyPr>
          <a:lstStyle/>
          <a:p>
            <a:pPr algn="ctr">
              <a:buNone/>
              <a:defRPr sz="4350" b="1">
                <a:solidFill>
                  <a:srgbClr val="075F17"/>
                </a:solidFill>
                <a:latin typeface="Arial"/>
                <a:ea typeface="Arial"/>
                <a:cs typeface="Arial"/>
              </a:defRPr>
            </a:pPr>
            <a:r>
              <a:rPr sz="4350" b="1" dirty="0">
                <a:solidFill>
                  <a:srgbClr val="075F17"/>
                </a:solidFill>
                <a:latin typeface="Arial"/>
                <a:ea typeface="Arial"/>
                <a:cs typeface="Arial"/>
              </a:rPr>
              <a:t>ECU</a:t>
            </a:r>
          </a:p>
        </p:txBody>
      </p:sp>
      <p:sp>
        <p:nvSpPr>
          <p:cNvPr id="41" name="ecu-expansion">
            <a:extLst>
              <a:ext uri="{FF2B5EF4-FFF2-40B4-BE49-F238E27FC236}">
                <a16:creationId xmlns:a16="http://schemas.microsoft.com/office/drawing/2014/main" id="{C77276CA-D13C-4F7B-9904-F19A900E601D}"/>
              </a:ext>
            </a:extLst>
          </p:cNvPr>
          <p:cNvSpPr>
            <a:spLocks noGrp="1"/>
          </p:cNvSpPr>
          <p:nvPr/>
        </p:nvSpPr>
        <p:spPr>
          <a:xfrm>
            <a:off x="9429750" y="4095750"/>
            <a:ext cx="5429250" cy="523875"/>
          </a:xfrm>
          <a:prstGeom prst="rect">
            <a:avLst/>
          </a:prstGeom>
          <a:solidFill>
            <a:srgbClr val="000000">
              <a:alpha val="0"/>
            </a:srgbClr>
          </a:solidFill>
          <a:ln w="0">
            <a:solidFill>
              <a:srgbClr val="000000">
                <a:alpha val="0"/>
              </a:srgbClr>
            </a:solidFill>
            <a:prstDash val="solid"/>
          </a:ln>
        </p:spPr>
        <p:txBody>
          <a:bodyPr wrap="square" lIns="76200" tIns="76200" rIns="76200" bIns="76200" anchor="ctr">
            <a:normAutofit/>
          </a:bodyPr>
          <a:lstStyle/>
          <a:p>
            <a:pPr algn="ctr">
              <a:buNone/>
              <a:defRPr sz="1800" b="1">
                <a:solidFill>
                  <a:srgbClr val="5C6167"/>
                </a:solidFill>
                <a:latin typeface="Arial"/>
                <a:ea typeface="Arial"/>
                <a:cs typeface="Arial"/>
              </a:defRPr>
            </a:pPr>
            <a:r>
              <a:rPr sz="1800" b="1">
                <a:solidFill>
                  <a:srgbClr val="5C6167"/>
                </a:solidFill>
                <a:latin typeface="Arial"/>
                <a:ea typeface="Arial"/>
                <a:cs typeface="Arial"/>
              </a:rPr>
              <a:t>ELECTRONIC CONTROL UNIT</a:t>
            </a:r>
          </a:p>
        </p:txBody>
      </p:sp>
      <p:sp>
        <p:nvSpPr>
          <p:cNvPr id="42" name="ecu-divider">
            <a:extLst>
              <a:ext uri="{FF2B5EF4-FFF2-40B4-BE49-F238E27FC236}">
                <a16:creationId xmlns:a16="http://schemas.microsoft.com/office/drawing/2014/main" id="{79C2C0EA-A741-4835-881B-2A69CB419E3B}"/>
              </a:ext>
            </a:extLst>
          </p:cNvPr>
          <p:cNvSpPr>
            <a:spLocks noGrp="1"/>
          </p:cNvSpPr>
          <p:nvPr/>
        </p:nvSpPr>
        <p:spPr>
          <a:xfrm>
            <a:off x="9763125" y="4905375"/>
            <a:ext cx="4762500" cy="38100"/>
          </a:xfrm>
          <a:prstGeom prst="rect">
            <a:avLst/>
          </a:prstGeom>
          <a:solidFill>
            <a:srgbClr val="D7DED9"/>
          </a:solidFill>
          <a:ln w="0">
            <a:solidFill>
              <a:srgbClr val="000000">
                <a:alpha val="0"/>
              </a:srgbClr>
            </a:solidFill>
            <a:prstDash val="solid"/>
          </a:ln>
        </p:spPr>
        <p:txBody>
          <a:bodyPr/>
          <a:lstStyle/>
          <a:p>
            <a:endParaRPr/>
          </a:p>
        </p:txBody>
      </p:sp>
      <p:sp>
        <p:nvSpPr>
          <p:cNvPr id="43" name="ecu-processor">
            <a:extLst>
              <a:ext uri="{FF2B5EF4-FFF2-40B4-BE49-F238E27FC236}">
                <a16:creationId xmlns:a16="http://schemas.microsoft.com/office/drawing/2014/main" id="{6C9E4A12-C61D-47E0-8D8B-2E07559D68AD}"/>
              </a:ext>
            </a:extLst>
          </p:cNvPr>
          <p:cNvSpPr>
            <a:spLocks noGrp="1"/>
          </p:cNvSpPr>
          <p:nvPr/>
        </p:nvSpPr>
        <p:spPr>
          <a:xfrm>
            <a:off x="9334500" y="5238750"/>
            <a:ext cx="2476500" cy="904875"/>
          </a:xfrm>
          <a:prstGeom prst="rect">
            <a:avLst/>
          </a:prstGeom>
          <a:solidFill>
            <a:srgbClr val="EEF7F0"/>
          </a:solidFill>
          <a:ln w="19050">
            <a:solidFill>
              <a:srgbClr val="08751A"/>
            </a:solidFill>
            <a:prstDash val="solid"/>
          </a:ln>
        </p:spPr>
        <p:txBody>
          <a:bodyPr wrap="square" lIns="76200" tIns="76200" rIns="76200" bIns="76200" anchor="ctr">
            <a:normAutofit/>
          </a:bodyPr>
          <a:lstStyle/>
          <a:p>
            <a:pPr algn="ctr">
              <a:buNone/>
              <a:defRPr sz="2025" b="1">
                <a:solidFill>
                  <a:srgbClr val="075F17"/>
                </a:solidFill>
                <a:latin typeface="Arial"/>
                <a:ea typeface="Arial"/>
                <a:cs typeface="Arial"/>
              </a:defRPr>
            </a:pPr>
            <a:r>
              <a:rPr sz="2025" b="1">
                <a:solidFill>
                  <a:srgbClr val="075F17"/>
                </a:solidFill>
                <a:latin typeface="Arial"/>
                <a:ea typeface="Arial"/>
                <a:cs typeface="Arial"/>
              </a:rPr>
              <a:t>PROCESSOR</a:t>
            </a:r>
          </a:p>
        </p:txBody>
      </p:sp>
      <p:sp>
        <p:nvSpPr>
          <p:cNvPr id="44" name="ecu-memory">
            <a:extLst>
              <a:ext uri="{FF2B5EF4-FFF2-40B4-BE49-F238E27FC236}">
                <a16:creationId xmlns:a16="http://schemas.microsoft.com/office/drawing/2014/main" id="{A7A62EDB-8C65-44CA-BBAC-DA1C00AADEBD}"/>
              </a:ext>
            </a:extLst>
          </p:cNvPr>
          <p:cNvSpPr>
            <a:spLocks noGrp="1"/>
          </p:cNvSpPr>
          <p:nvPr/>
        </p:nvSpPr>
        <p:spPr>
          <a:xfrm>
            <a:off x="12477750" y="5238750"/>
            <a:ext cx="2476500" cy="904875"/>
          </a:xfrm>
          <a:prstGeom prst="rect">
            <a:avLst/>
          </a:prstGeom>
          <a:solidFill>
            <a:srgbClr val="EEF7F0"/>
          </a:solidFill>
          <a:ln w="19050">
            <a:solidFill>
              <a:srgbClr val="08751A"/>
            </a:solidFill>
            <a:prstDash val="solid"/>
          </a:ln>
        </p:spPr>
        <p:txBody>
          <a:bodyPr wrap="square" lIns="76200" tIns="76200" rIns="76200" bIns="76200" anchor="ctr">
            <a:normAutofit/>
          </a:bodyPr>
          <a:lstStyle/>
          <a:p>
            <a:pPr algn="ctr">
              <a:buNone/>
              <a:defRPr sz="2025" b="1">
                <a:solidFill>
                  <a:srgbClr val="075F17"/>
                </a:solidFill>
                <a:latin typeface="Arial"/>
                <a:ea typeface="Arial"/>
                <a:cs typeface="Arial"/>
              </a:defRPr>
            </a:pPr>
            <a:r>
              <a:rPr sz="2025" b="1">
                <a:solidFill>
                  <a:srgbClr val="075F17"/>
                </a:solidFill>
                <a:latin typeface="Arial"/>
                <a:ea typeface="Arial"/>
                <a:cs typeface="Arial"/>
              </a:rPr>
              <a:t>MEMORY</a:t>
            </a:r>
          </a:p>
        </p:txBody>
      </p:sp>
      <p:sp>
        <p:nvSpPr>
          <p:cNvPr id="45" name="ecu-firmware">
            <a:extLst>
              <a:ext uri="{FF2B5EF4-FFF2-40B4-BE49-F238E27FC236}">
                <a16:creationId xmlns:a16="http://schemas.microsoft.com/office/drawing/2014/main" id="{FE1F1913-CC86-435D-9086-614ECD0C5262}"/>
              </a:ext>
            </a:extLst>
          </p:cNvPr>
          <p:cNvSpPr>
            <a:spLocks noGrp="1"/>
          </p:cNvSpPr>
          <p:nvPr/>
        </p:nvSpPr>
        <p:spPr>
          <a:xfrm>
            <a:off x="9334500" y="6524625"/>
            <a:ext cx="5619750" cy="1000125"/>
          </a:xfrm>
          <a:prstGeom prst="rect">
            <a:avLst/>
          </a:prstGeom>
          <a:solidFill>
            <a:srgbClr val="FFFFFF"/>
          </a:solidFill>
          <a:ln w="19050">
            <a:solidFill>
              <a:srgbClr val="08751A"/>
            </a:solidFill>
            <a:prstDash val="solid"/>
          </a:ln>
        </p:spPr>
        <p:txBody>
          <a:bodyPr wrap="square" lIns="76200" tIns="76200" rIns="76200" bIns="76200" anchor="ctr">
            <a:normAutofit/>
          </a:bodyPr>
          <a:lstStyle/>
          <a:p>
            <a:pPr algn="ctr">
              <a:buNone/>
              <a:defRPr sz="1875" b="1">
                <a:solidFill>
                  <a:srgbClr val="075F17"/>
                </a:solidFill>
                <a:latin typeface="Arial"/>
                <a:ea typeface="Arial"/>
                <a:cs typeface="Arial"/>
              </a:defRPr>
            </a:pPr>
            <a:r>
              <a:rPr sz="1875" b="1">
                <a:solidFill>
                  <a:srgbClr val="075F17"/>
                </a:solidFill>
                <a:latin typeface="Arial"/>
                <a:ea typeface="Arial"/>
                <a:cs typeface="Arial"/>
              </a:rPr>
              <a:t>FIRMWARE</a:t>
            </a:r>
          </a:p>
          <a:p>
            <a:pPr algn="ctr">
              <a:buNone/>
              <a:defRPr sz="1875" b="1">
                <a:solidFill>
                  <a:srgbClr val="075F17"/>
                </a:solidFill>
                <a:latin typeface="Arial"/>
                <a:ea typeface="Arial"/>
                <a:cs typeface="Arial"/>
              </a:defRPr>
            </a:pPr>
            <a:r>
              <a:rPr sz="1875" b="1">
                <a:solidFill>
                  <a:srgbClr val="075F17"/>
                </a:solidFill>
                <a:latin typeface="Arial"/>
                <a:ea typeface="Arial"/>
                <a:cs typeface="Arial"/>
              </a:rPr>
              <a:t>THE SOFTWARE STORED INSIDE</a:t>
            </a:r>
          </a:p>
        </p:txBody>
      </p:sp>
      <p:sp>
        <p:nvSpPr>
          <p:cNvPr id="46" name="ecu-inputs-label">
            <a:extLst>
              <a:ext uri="{FF2B5EF4-FFF2-40B4-BE49-F238E27FC236}">
                <a16:creationId xmlns:a16="http://schemas.microsoft.com/office/drawing/2014/main" id="{B46C1A19-FF1B-465F-B391-EDFDE214A4B4}"/>
              </a:ext>
            </a:extLst>
          </p:cNvPr>
          <p:cNvSpPr>
            <a:spLocks noGrp="1"/>
          </p:cNvSpPr>
          <p:nvPr/>
        </p:nvSpPr>
        <p:spPr>
          <a:xfrm>
            <a:off x="2095500" y="2476500"/>
            <a:ext cx="4095750" cy="495300"/>
          </a:xfrm>
          <a:prstGeom prst="rect">
            <a:avLst/>
          </a:prstGeom>
          <a:solidFill>
            <a:srgbClr val="000000">
              <a:alpha val="0"/>
            </a:srgbClr>
          </a:solidFill>
          <a:ln w="0">
            <a:solidFill>
              <a:srgbClr val="000000">
                <a:alpha val="0"/>
              </a:srgbClr>
            </a:solidFill>
            <a:prstDash val="solid"/>
          </a:ln>
        </p:spPr>
        <p:txBody>
          <a:bodyPr wrap="square" lIns="76200" tIns="76200" rIns="76200" bIns="76200" anchor="ctr">
            <a:normAutofit/>
          </a:bodyPr>
          <a:lstStyle/>
          <a:p>
            <a:pPr algn="ctr">
              <a:buNone/>
              <a:defRPr sz="1875" b="1">
                <a:solidFill>
                  <a:srgbClr val="08751A"/>
                </a:solidFill>
                <a:latin typeface="Arial"/>
                <a:ea typeface="Arial"/>
                <a:cs typeface="Arial"/>
              </a:defRPr>
            </a:pPr>
            <a:r>
              <a:rPr sz="1875" b="1">
                <a:solidFill>
                  <a:srgbClr val="08751A"/>
                </a:solidFill>
                <a:latin typeface="Arial"/>
                <a:ea typeface="Arial"/>
                <a:cs typeface="Arial"/>
              </a:rPr>
              <a:t>SENSOR INPUTS</a:t>
            </a:r>
          </a:p>
        </p:txBody>
      </p:sp>
      <p:sp>
        <p:nvSpPr>
          <p:cNvPr id="47" name="ecu-outputs-label">
            <a:extLst>
              <a:ext uri="{FF2B5EF4-FFF2-40B4-BE49-F238E27FC236}">
                <a16:creationId xmlns:a16="http://schemas.microsoft.com/office/drawing/2014/main" id="{ABF43125-E9B3-4933-8E40-E14922C87975}"/>
              </a:ext>
            </a:extLst>
          </p:cNvPr>
          <p:cNvSpPr>
            <a:spLocks noGrp="1"/>
          </p:cNvSpPr>
          <p:nvPr/>
        </p:nvSpPr>
        <p:spPr>
          <a:xfrm>
            <a:off x="18097500" y="2476500"/>
            <a:ext cx="4095750" cy="495300"/>
          </a:xfrm>
          <a:prstGeom prst="rect">
            <a:avLst/>
          </a:prstGeom>
          <a:solidFill>
            <a:srgbClr val="000000">
              <a:alpha val="0"/>
            </a:srgbClr>
          </a:solidFill>
          <a:ln w="0">
            <a:solidFill>
              <a:srgbClr val="000000">
                <a:alpha val="0"/>
              </a:srgbClr>
            </a:solidFill>
            <a:prstDash val="solid"/>
          </a:ln>
        </p:spPr>
        <p:txBody>
          <a:bodyPr wrap="square" lIns="76200" tIns="76200" rIns="76200" bIns="76200" anchor="ctr">
            <a:normAutofit/>
          </a:bodyPr>
          <a:lstStyle/>
          <a:p>
            <a:pPr algn="ctr">
              <a:buNone/>
              <a:defRPr sz="1875" b="1">
                <a:solidFill>
                  <a:srgbClr val="075F17"/>
                </a:solidFill>
                <a:latin typeface="Arial"/>
                <a:ea typeface="Arial"/>
                <a:cs typeface="Arial"/>
              </a:defRPr>
            </a:pPr>
            <a:r>
              <a:rPr sz="1875" b="1">
                <a:solidFill>
                  <a:srgbClr val="075F17"/>
                </a:solidFill>
                <a:latin typeface="Arial"/>
                <a:ea typeface="Arial"/>
                <a:cs typeface="Arial"/>
              </a:rPr>
              <a:t>DECISIONS &amp; OUTPUTS</a:t>
            </a:r>
          </a:p>
        </p:txBody>
      </p:sp>
      <p:sp>
        <p:nvSpPr>
          <p:cNvPr id="48" name="ecu-example-strip">
            <a:extLst>
              <a:ext uri="{FF2B5EF4-FFF2-40B4-BE49-F238E27FC236}">
                <a16:creationId xmlns:a16="http://schemas.microsoft.com/office/drawing/2014/main" id="{080DD64A-3554-44F2-BD32-8F29876F8550}"/>
              </a:ext>
            </a:extLst>
          </p:cNvPr>
          <p:cNvSpPr>
            <a:spLocks noGrp="1"/>
          </p:cNvSpPr>
          <p:nvPr/>
        </p:nvSpPr>
        <p:spPr>
          <a:xfrm>
            <a:off x="2952750" y="9477375"/>
            <a:ext cx="18478500" cy="1066800"/>
          </a:xfrm>
          <a:prstGeom prst="roundRect">
            <a:avLst>
              <a:gd name="adj" fmla="val 7143"/>
            </a:avLst>
          </a:prstGeom>
          <a:solidFill>
            <a:srgbClr val="000000">
              <a:alpha val="0"/>
            </a:srgbClr>
          </a:solidFill>
          <a:ln w="28575">
            <a:solidFill>
              <a:srgbClr val="D7DED9"/>
            </a:solidFill>
            <a:prstDash val="solid"/>
          </a:ln>
        </p:spPr>
        <p:txBody>
          <a:bodyPr wrap="square" lIns="76200" tIns="76200" rIns="76200" bIns="76200" anchor="ctr">
            <a:normAutofit/>
          </a:bodyPr>
          <a:lstStyle/>
          <a:p>
            <a:pPr algn="ctr">
              <a:buNone/>
              <a:defRPr sz="2400" b="1">
                <a:solidFill>
                  <a:srgbClr val="202124"/>
                </a:solidFill>
                <a:latin typeface="Arial"/>
                <a:ea typeface="Arial"/>
                <a:cs typeface="Arial"/>
              </a:defRPr>
            </a:pPr>
            <a:r>
              <a:rPr sz="2400" b="1">
                <a:solidFill>
                  <a:srgbClr val="202124"/>
                </a:solidFill>
                <a:latin typeface="Arial"/>
                <a:ea typeface="Arial"/>
                <a:cs typeface="Arial"/>
              </a:rPr>
              <a:t>A truck contains many ECUs: engine  •  brakes  •  transmission  •  telematics</a:t>
            </a:r>
          </a:p>
        </p:txBody>
      </p:sp>
      <p:sp>
        <p:nvSpPr>
          <p:cNvPr id="49" name="ecu-ecm-callout">
            <a:extLst>
              <a:ext uri="{FF2B5EF4-FFF2-40B4-BE49-F238E27FC236}">
                <a16:creationId xmlns:a16="http://schemas.microsoft.com/office/drawing/2014/main" id="{3FE0AE6B-7DE5-4320-995B-1757A2A3AF3E}"/>
              </a:ext>
            </a:extLst>
          </p:cNvPr>
          <p:cNvSpPr>
            <a:spLocks noGrp="1"/>
          </p:cNvSpPr>
          <p:nvPr/>
        </p:nvSpPr>
        <p:spPr>
          <a:xfrm>
            <a:off x="3619500" y="10810875"/>
            <a:ext cx="17145000" cy="685800"/>
          </a:xfrm>
          <a:prstGeom prst="rect">
            <a:avLst/>
          </a:prstGeom>
          <a:solidFill>
            <a:srgbClr val="000000">
              <a:alpha val="0"/>
            </a:srgbClr>
          </a:solidFill>
          <a:ln w="0">
            <a:solidFill>
              <a:srgbClr val="000000">
                <a:alpha val="0"/>
              </a:srgbClr>
            </a:solidFill>
            <a:prstDash val="solid"/>
          </a:ln>
        </p:spPr>
        <p:txBody>
          <a:bodyPr wrap="square" lIns="76200" tIns="76200" rIns="76200" bIns="76200" anchor="ctr">
            <a:normAutofit/>
          </a:bodyPr>
          <a:lstStyle/>
          <a:p>
            <a:pPr algn="ctr">
              <a:buNone/>
              <a:defRPr sz="2550" b="1">
                <a:solidFill>
                  <a:srgbClr val="08751A"/>
                </a:solidFill>
                <a:latin typeface="Arial"/>
                <a:ea typeface="Arial"/>
                <a:cs typeface="Arial"/>
              </a:defRPr>
            </a:pPr>
            <a:r>
              <a:rPr sz="2550" b="1" dirty="0">
                <a:solidFill>
                  <a:srgbClr val="08751A"/>
                </a:solidFill>
                <a:latin typeface="Arial"/>
                <a:ea typeface="Arial"/>
                <a:cs typeface="Arial"/>
              </a:rPr>
              <a:t>ECM = the ECU responsible for engine control</a:t>
            </a:r>
          </a:p>
        </p:txBody>
      </p:sp>
    </p:spTree>
    <p:extLst>
      <p:ext uri="{BB962C8B-B14F-4D97-AF65-F5344CB8AC3E}">
        <p14:creationId xmlns:p14="http://schemas.microsoft.com/office/powerpoint/2010/main" val="939726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A6C4F-843B-C0A9-2D25-6B73CA1DBB5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166E3CF-5317-C326-CB01-89AD10819E84}"/>
              </a:ext>
            </a:extLst>
          </p:cNvPr>
          <p:cNvSpPr>
            <a:spLocks noGrp="1"/>
          </p:cNvSpPr>
          <p:nvPr>
            <p:ph type="body" idx="11"/>
          </p:nvPr>
        </p:nvSpPr>
        <p:spPr>
          <a:xfrm>
            <a:off x="1981200" y="238125"/>
            <a:ext cx="17240250" cy="1857375"/>
          </a:xfrm>
        </p:spPr>
        <p:txBody>
          <a:bodyPr wrap="square" lIns="0" tIns="0" rIns="0" bIns="0" anchor="ctr">
            <a:normAutofit/>
          </a:bodyPr>
          <a:lstStyle/>
          <a:p>
            <a:pPr algn="l">
              <a:buNone/>
              <a:defRPr sz="4425" b="1">
                <a:solidFill>
                  <a:srgbClr val="202124"/>
                </a:solidFill>
                <a:latin typeface="Arial"/>
                <a:ea typeface="Arial"/>
                <a:cs typeface="Arial"/>
              </a:defRPr>
            </a:pPr>
            <a:r>
              <a:rPr sz="4425" b="1" dirty="0">
                <a:solidFill>
                  <a:srgbClr val="202124"/>
                </a:solidFill>
                <a:latin typeface="Arial"/>
                <a:ea typeface="Arial"/>
                <a:cs typeface="Arial"/>
              </a:rPr>
              <a:t>CAN broadcasts messages—but cannot authenticate senders</a:t>
            </a:r>
          </a:p>
        </p:txBody>
      </p:sp>
      <p:sp>
        <p:nvSpPr>
          <p:cNvPr id="4" name="can-refresher-heading">
            <a:extLst>
              <a:ext uri="{FF2B5EF4-FFF2-40B4-BE49-F238E27FC236}">
                <a16:creationId xmlns:a16="http://schemas.microsoft.com/office/drawing/2014/main" id="{543085B5-B5A8-0756-8EF7-13FB2EE7DF8B}"/>
              </a:ext>
            </a:extLst>
          </p:cNvPr>
          <p:cNvSpPr>
            <a:spLocks noGrp="1"/>
          </p:cNvSpPr>
          <p:nvPr/>
        </p:nvSpPr>
        <p:spPr>
          <a:xfrm>
            <a:off x="1571625" y="2333625"/>
            <a:ext cx="7429500" cy="66675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l">
              <a:defRPr sz="2850" b="1">
                <a:solidFill>
                  <a:srgbClr val="08751A"/>
                </a:solidFill>
                <a:latin typeface="Arial"/>
                <a:ea typeface="Arial"/>
                <a:cs typeface="Arial"/>
              </a:defRPr>
            </a:pPr>
            <a:r>
              <a:rPr sz="2850" b="1" dirty="0">
                <a:solidFill>
                  <a:srgbClr val="08751A"/>
                </a:solidFill>
                <a:latin typeface="Arial"/>
                <a:ea typeface="Arial"/>
                <a:cs typeface="Arial"/>
              </a:rPr>
              <a:t>C</a:t>
            </a:r>
            <a:r>
              <a:rPr lang="en-US" sz="2850" b="1" dirty="0">
                <a:solidFill>
                  <a:srgbClr val="08751A"/>
                </a:solidFill>
                <a:latin typeface="Arial"/>
                <a:ea typeface="Arial"/>
                <a:cs typeface="Arial"/>
              </a:rPr>
              <a:t>ontroller Area Network</a:t>
            </a:r>
            <a:endParaRPr sz="2850" b="1" dirty="0">
              <a:solidFill>
                <a:srgbClr val="08751A"/>
              </a:solidFill>
              <a:latin typeface="Arial"/>
              <a:ea typeface="Arial"/>
              <a:cs typeface="Arial"/>
            </a:endParaRPr>
          </a:p>
        </p:txBody>
      </p:sp>
      <p:sp>
        <p:nvSpPr>
          <p:cNvPr id="5" name="can-marker-1">
            <a:extLst>
              <a:ext uri="{FF2B5EF4-FFF2-40B4-BE49-F238E27FC236}">
                <a16:creationId xmlns:a16="http://schemas.microsoft.com/office/drawing/2014/main" id="{2220E5A4-E31E-4219-DA1E-28E0232F4460}"/>
              </a:ext>
            </a:extLst>
          </p:cNvPr>
          <p:cNvSpPr>
            <a:spLocks noGrp="1"/>
          </p:cNvSpPr>
          <p:nvPr/>
        </p:nvSpPr>
        <p:spPr>
          <a:xfrm>
            <a:off x="1666875" y="3295650"/>
            <a:ext cx="514350" cy="514350"/>
          </a:xfrm>
          <a:prstGeom prst="ellipse">
            <a:avLst/>
          </a:prstGeom>
          <a:solidFill>
            <a:srgbClr val="08751A"/>
          </a:solidFill>
          <a:ln w="0">
            <a:solidFill>
              <a:srgbClr val="08751A"/>
            </a:solidFill>
            <a:prstDash val="solid"/>
          </a:ln>
        </p:spPr>
        <p:txBody>
          <a:bodyPr lIns="0" tIns="0" rIns="0" bIns="0" anchor="ctr"/>
          <a:lstStyle/>
          <a:p>
            <a:pPr algn="ctr">
              <a:defRPr sz="2100" b="1">
                <a:solidFill>
                  <a:srgbClr val="FFFFFF"/>
                </a:solidFill>
                <a:latin typeface="Arial"/>
                <a:ea typeface="Arial"/>
                <a:cs typeface="Arial"/>
              </a:defRPr>
            </a:pPr>
            <a:r>
              <a:rPr sz="2100" b="1">
                <a:solidFill>
                  <a:srgbClr val="FFFFFF"/>
                </a:solidFill>
                <a:latin typeface="Arial"/>
                <a:ea typeface="Arial"/>
                <a:cs typeface="Arial"/>
              </a:rPr>
              <a:t>1</a:t>
            </a:r>
          </a:p>
        </p:txBody>
      </p:sp>
      <p:sp>
        <p:nvSpPr>
          <p:cNvPr id="6" name="can-heading-1">
            <a:extLst>
              <a:ext uri="{FF2B5EF4-FFF2-40B4-BE49-F238E27FC236}">
                <a16:creationId xmlns:a16="http://schemas.microsoft.com/office/drawing/2014/main" id="{A75B9BC8-04EC-AF98-B6CC-68DF2D0DB0AE}"/>
              </a:ext>
            </a:extLst>
          </p:cNvPr>
          <p:cNvSpPr>
            <a:spLocks noGrp="1"/>
          </p:cNvSpPr>
          <p:nvPr/>
        </p:nvSpPr>
        <p:spPr>
          <a:xfrm>
            <a:off x="2428875" y="3238500"/>
            <a:ext cx="6667500" cy="43815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defRPr sz="2250" b="1">
                <a:solidFill>
                  <a:srgbClr val="202124"/>
                </a:solidFill>
                <a:latin typeface="Arial"/>
                <a:ea typeface="Arial"/>
                <a:cs typeface="Arial"/>
              </a:defRPr>
            </a:pPr>
            <a:r>
              <a:rPr lang="en-US" sz="3200" b="1" dirty="0">
                <a:solidFill>
                  <a:srgbClr val="202124"/>
                </a:solidFill>
                <a:latin typeface="Arial"/>
                <a:ea typeface="Arial"/>
                <a:cs typeface="Arial"/>
              </a:rPr>
              <a:t>SHARED BUS</a:t>
            </a:r>
            <a:endParaRPr sz="3200" b="1" dirty="0">
              <a:solidFill>
                <a:srgbClr val="202124"/>
              </a:solidFill>
              <a:latin typeface="Arial"/>
              <a:ea typeface="Arial"/>
              <a:cs typeface="Arial"/>
            </a:endParaRPr>
          </a:p>
        </p:txBody>
      </p:sp>
      <p:sp>
        <p:nvSpPr>
          <p:cNvPr id="7" name="can-body-1">
            <a:extLst>
              <a:ext uri="{FF2B5EF4-FFF2-40B4-BE49-F238E27FC236}">
                <a16:creationId xmlns:a16="http://schemas.microsoft.com/office/drawing/2014/main" id="{7069DCD8-3B23-093F-2113-8D8EDA9BFDB8}"/>
              </a:ext>
            </a:extLst>
          </p:cNvPr>
          <p:cNvSpPr>
            <a:spLocks noGrp="1"/>
          </p:cNvSpPr>
          <p:nvPr/>
        </p:nvSpPr>
        <p:spPr>
          <a:xfrm>
            <a:off x="2428875" y="3667125"/>
            <a:ext cx="6810375" cy="6858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l">
              <a:defRPr sz="2175" b="0">
                <a:solidFill>
                  <a:srgbClr val="5C6167"/>
                </a:solidFill>
                <a:latin typeface="Arial"/>
                <a:ea typeface="Arial"/>
                <a:cs typeface="Arial"/>
              </a:defRPr>
            </a:pPr>
            <a:r>
              <a:rPr sz="2800" b="0" dirty="0">
                <a:solidFill>
                  <a:srgbClr val="5C6167"/>
                </a:solidFill>
                <a:latin typeface="Arial"/>
                <a:ea typeface="Arial"/>
                <a:cs typeface="Arial"/>
              </a:rPr>
              <a:t>Every controller sees every </a:t>
            </a:r>
            <a:r>
              <a:rPr lang="en-US" sz="2800" dirty="0">
                <a:solidFill>
                  <a:srgbClr val="5C6167"/>
                </a:solidFill>
                <a:latin typeface="Arial"/>
                <a:ea typeface="Arial"/>
                <a:cs typeface="Arial"/>
              </a:rPr>
              <a:t>message</a:t>
            </a:r>
            <a:r>
              <a:rPr sz="2800" b="0" dirty="0">
                <a:solidFill>
                  <a:srgbClr val="5C6167"/>
                </a:solidFill>
                <a:latin typeface="Arial"/>
                <a:ea typeface="Arial"/>
                <a:cs typeface="Arial"/>
              </a:rPr>
              <a:t>.</a:t>
            </a:r>
          </a:p>
        </p:txBody>
      </p:sp>
      <p:sp>
        <p:nvSpPr>
          <p:cNvPr id="8" name="can-marker-2">
            <a:extLst>
              <a:ext uri="{FF2B5EF4-FFF2-40B4-BE49-F238E27FC236}">
                <a16:creationId xmlns:a16="http://schemas.microsoft.com/office/drawing/2014/main" id="{3126C9F0-AAB3-7A6C-B56A-A13F9474FB35}"/>
              </a:ext>
            </a:extLst>
          </p:cNvPr>
          <p:cNvSpPr>
            <a:spLocks noGrp="1"/>
          </p:cNvSpPr>
          <p:nvPr/>
        </p:nvSpPr>
        <p:spPr>
          <a:xfrm>
            <a:off x="1666875" y="5000625"/>
            <a:ext cx="514350" cy="514350"/>
          </a:xfrm>
          <a:prstGeom prst="ellipse">
            <a:avLst/>
          </a:prstGeom>
          <a:solidFill>
            <a:srgbClr val="08751A"/>
          </a:solidFill>
          <a:ln w="0">
            <a:solidFill>
              <a:srgbClr val="08751A"/>
            </a:solidFill>
            <a:prstDash val="solid"/>
          </a:ln>
        </p:spPr>
        <p:txBody>
          <a:bodyPr lIns="0" tIns="0" rIns="0" bIns="0" anchor="ctr"/>
          <a:lstStyle/>
          <a:p>
            <a:pPr algn="ctr">
              <a:defRPr sz="2100" b="1">
                <a:solidFill>
                  <a:srgbClr val="FFFFFF"/>
                </a:solidFill>
                <a:latin typeface="Arial"/>
                <a:ea typeface="Arial"/>
                <a:cs typeface="Arial"/>
              </a:defRPr>
            </a:pPr>
            <a:r>
              <a:rPr sz="2100" b="1">
                <a:solidFill>
                  <a:srgbClr val="FFFFFF"/>
                </a:solidFill>
                <a:latin typeface="Arial"/>
                <a:ea typeface="Arial"/>
                <a:cs typeface="Arial"/>
              </a:rPr>
              <a:t>2</a:t>
            </a:r>
          </a:p>
        </p:txBody>
      </p:sp>
      <p:sp>
        <p:nvSpPr>
          <p:cNvPr id="9" name="can-heading-2">
            <a:extLst>
              <a:ext uri="{FF2B5EF4-FFF2-40B4-BE49-F238E27FC236}">
                <a16:creationId xmlns:a16="http://schemas.microsoft.com/office/drawing/2014/main" id="{47B01E85-1DFF-579D-8EF6-B48028A43676}"/>
              </a:ext>
            </a:extLst>
          </p:cNvPr>
          <p:cNvSpPr>
            <a:spLocks noGrp="1"/>
          </p:cNvSpPr>
          <p:nvPr/>
        </p:nvSpPr>
        <p:spPr>
          <a:xfrm>
            <a:off x="2428875" y="4943475"/>
            <a:ext cx="6667500" cy="43815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defRPr sz="2250" b="1">
                <a:solidFill>
                  <a:srgbClr val="202124"/>
                </a:solidFill>
                <a:latin typeface="Arial"/>
                <a:ea typeface="Arial"/>
                <a:cs typeface="Arial"/>
              </a:defRPr>
            </a:pPr>
            <a:r>
              <a:rPr lang="en-US" sz="3200" b="1" dirty="0">
                <a:solidFill>
                  <a:srgbClr val="202124"/>
                </a:solidFill>
                <a:latin typeface="Arial"/>
                <a:ea typeface="Arial"/>
                <a:cs typeface="Arial"/>
              </a:rPr>
              <a:t>MESSAGE </a:t>
            </a:r>
            <a:r>
              <a:rPr sz="3200" b="1" dirty="0">
                <a:solidFill>
                  <a:srgbClr val="202124"/>
                </a:solidFill>
                <a:latin typeface="Arial"/>
                <a:ea typeface="Arial"/>
                <a:cs typeface="Arial"/>
              </a:rPr>
              <a:t>IDENTIFIER</a:t>
            </a:r>
          </a:p>
        </p:txBody>
      </p:sp>
      <p:sp>
        <p:nvSpPr>
          <p:cNvPr id="10" name="can-body-2">
            <a:extLst>
              <a:ext uri="{FF2B5EF4-FFF2-40B4-BE49-F238E27FC236}">
                <a16:creationId xmlns:a16="http://schemas.microsoft.com/office/drawing/2014/main" id="{A0CF2323-A5B5-D82F-8300-B551BCEF7BE3}"/>
              </a:ext>
            </a:extLst>
          </p:cNvPr>
          <p:cNvSpPr>
            <a:spLocks noGrp="1"/>
          </p:cNvSpPr>
          <p:nvPr/>
        </p:nvSpPr>
        <p:spPr>
          <a:xfrm>
            <a:off x="2428875" y="5573184"/>
            <a:ext cx="6810375" cy="68580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defRPr sz="2175" b="0">
                <a:solidFill>
                  <a:srgbClr val="5C6167"/>
                </a:solidFill>
                <a:latin typeface="Arial"/>
                <a:ea typeface="Arial"/>
                <a:cs typeface="Arial"/>
              </a:defRPr>
            </a:pPr>
            <a:r>
              <a:rPr sz="2800" b="0" dirty="0">
                <a:solidFill>
                  <a:srgbClr val="5C6167"/>
                </a:solidFill>
                <a:latin typeface="Arial"/>
                <a:ea typeface="Arial"/>
                <a:cs typeface="Arial"/>
              </a:rPr>
              <a:t>Sets priority</a:t>
            </a:r>
            <a:r>
              <a:rPr lang="en-US" sz="2800" b="0" dirty="0">
                <a:solidFill>
                  <a:srgbClr val="5C6167"/>
                </a:solidFill>
                <a:latin typeface="Arial"/>
                <a:ea typeface="Arial"/>
                <a:cs typeface="Arial"/>
              </a:rPr>
              <a:t>, </a:t>
            </a:r>
            <a:r>
              <a:rPr sz="2800" b="0" dirty="0">
                <a:solidFill>
                  <a:srgbClr val="5C6167"/>
                </a:solidFill>
                <a:latin typeface="Arial"/>
                <a:ea typeface="Arial"/>
                <a:cs typeface="Arial"/>
              </a:rPr>
              <a:t>meaning</a:t>
            </a:r>
            <a:r>
              <a:rPr lang="en-US" sz="2800" b="0" dirty="0">
                <a:solidFill>
                  <a:srgbClr val="5C6167"/>
                </a:solidFill>
                <a:latin typeface="Arial"/>
                <a:ea typeface="Arial"/>
                <a:cs typeface="Arial"/>
              </a:rPr>
              <a:t>, and sender</a:t>
            </a:r>
            <a:r>
              <a:rPr lang="en-US" sz="2800" dirty="0">
                <a:solidFill>
                  <a:srgbClr val="5C6167"/>
                </a:solidFill>
                <a:latin typeface="Arial"/>
                <a:ea typeface="Arial"/>
                <a:cs typeface="Arial"/>
              </a:rPr>
              <a:t> – Not cryptographically backed</a:t>
            </a:r>
            <a:r>
              <a:rPr sz="2800" b="0" dirty="0">
                <a:solidFill>
                  <a:srgbClr val="5C6167"/>
                </a:solidFill>
                <a:latin typeface="Arial"/>
                <a:ea typeface="Arial"/>
                <a:cs typeface="Arial"/>
              </a:rPr>
              <a:t>.</a:t>
            </a:r>
          </a:p>
        </p:txBody>
      </p:sp>
      <p:sp>
        <p:nvSpPr>
          <p:cNvPr id="14" name="can-marker-4">
            <a:extLst>
              <a:ext uri="{FF2B5EF4-FFF2-40B4-BE49-F238E27FC236}">
                <a16:creationId xmlns:a16="http://schemas.microsoft.com/office/drawing/2014/main" id="{0E508076-4BF6-6D0D-12E1-32819698D86D}"/>
              </a:ext>
            </a:extLst>
          </p:cNvPr>
          <p:cNvSpPr>
            <a:spLocks noGrp="1"/>
          </p:cNvSpPr>
          <p:nvPr/>
        </p:nvSpPr>
        <p:spPr>
          <a:xfrm>
            <a:off x="1666875" y="6762750"/>
            <a:ext cx="514350" cy="514350"/>
          </a:xfrm>
          <a:prstGeom prst="ellipse">
            <a:avLst/>
          </a:prstGeom>
          <a:solidFill>
            <a:srgbClr val="08751A"/>
          </a:solidFill>
          <a:ln w="0">
            <a:solidFill>
              <a:srgbClr val="08751A"/>
            </a:solidFill>
            <a:prstDash val="solid"/>
          </a:ln>
        </p:spPr>
        <p:txBody>
          <a:bodyPr lIns="0" tIns="0" rIns="0" bIns="0" anchor="ctr"/>
          <a:lstStyle/>
          <a:p>
            <a:pPr algn="ctr">
              <a:defRPr sz="2100" b="1">
                <a:solidFill>
                  <a:srgbClr val="FFFFFF"/>
                </a:solidFill>
                <a:latin typeface="Arial"/>
                <a:ea typeface="Arial"/>
                <a:cs typeface="Arial"/>
              </a:defRPr>
            </a:pPr>
            <a:r>
              <a:rPr lang="en-US" sz="2100" b="1" dirty="0">
                <a:solidFill>
                  <a:srgbClr val="FFFFFF"/>
                </a:solidFill>
                <a:latin typeface="Arial"/>
                <a:ea typeface="Arial"/>
                <a:cs typeface="Arial"/>
              </a:rPr>
              <a:t>3</a:t>
            </a:r>
            <a:endParaRPr sz="2100" b="1" dirty="0">
              <a:solidFill>
                <a:srgbClr val="FFFFFF"/>
              </a:solidFill>
              <a:latin typeface="Arial"/>
              <a:ea typeface="Arial"/>
              <a:cs typeface="Arial"/>
            </a:endParaRPr>
          </a:p>
        </p:txBody>
      </p:sp>
      <p:sp>
        <p:nvSpPr>
          <p:cNvPr id="15" name="can-heading-4">
            <a:extLst>
              <a:ext uri="{FF2B5EF4-FFF2-40B4-BE49-F238E27FC236}">
                <a16:creationId xmlns:a16="http://schemas.microsoft.com/office/drawing/2014/main" id="{0A43A507-08F2-E7A3-F7F8-9A04F2E19006}"/>
              </a:ext>
            </a:extLst>
          </p:cNvPr>
          <p:cNvSpPr>
            <a:spLocks noGrp="1"/>
          </p:cNvSpPr>
          <p:nvPr/>
        </p:nvSpPr>
        <p:spPr>
          <a:xfrm>
            <a:off x="2428875" y="6705600"/>
            <a:ext cx="6667500" cy="43815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defRPr sz="2250" b="1">
                <a:solidFill>
                  <a:srgbClr val="202124"/>
                </a:solidFill>
                <a:latin typeface="Arial"/>
                <a:ea typeface="Arial"/>
                <a:cs typeface="Arial"/>
              </a:defRPr>
            </a:pPr>
            <a:r>
              <a:rPr sz="3200" b="1" dirty="0">
                <a:solidFill>
                  <a:srgbClr val="202124"/>
                </a:solidFill>
                <a:latin typeface="Arial"/>
                <a:ea typeface="Arial"/>
                <a:cs typeface="Arial"/>
              </a:rPr>
              <a:t>J1939</a:t>
            </a:r>
          </a:p>
        </p:txBody>
      </p:sp>
      <p:sp>
        <p:nvSpPr>
          <p:cNvPr id="16" name="can-body-4">
            <a:extLst>
              <a:ext uri="{FF2B5EF4-FFF2-40B4-BE49-F238E27FC236}">
                <a16:creationId xmlns:a16="http://schemas.microsoft.com/office/drawing/2014/main" id="{37D4C63D-80DA-75CB-22F5-1B4B324D48DB}"/>
              </a:ext>
            </a:extLst>
          </p:cNvPr>
          <p:cNvSpPr>
            <a:spLocks noGrp="1"/>
          </p:cNvSpPr>
          <p:nvPr/>
        </p:nvSpPr>
        <p:spPr>
          <a:xfrm>
            <a:off x="2428875" y="7335309"/>
            <a:ext cx="6810375" cy="68580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defRPr sz="2175" b="0">
                <a:solidFill>
                  <a:srgbClr val="5C6167"/>
                </a:solidFill>
                <a:latin typeface="Arial"/>
                <a:ea typeface="Arial"/>
                <a:cs typeface="Arial"/>
              </a:defRPr>
            </a:pPr>
            <a:r>
              <a:rPr sz="2800" b="0" dirty="0">
                <a:solidFill>
                  <a:srgbClr val="5C6167"/>
                </a:solidFill>
                <a:latin typeface="Arial"/>
                <a:ea typeface="Arial"/>
                <a:cs typeface="Arial"/>
              </a:rPr>
              <a:t>Standardizes message meaning on top of CAN.</a:t>
            </a:r>
          </a:p>
        </p:txBody>
      </p:sp>
      <p:sp>
        <p:nvSpPr>
          <p:cNvPr id="17" name="can-divider">
            <a:extLst>
              <a:ext uri="{FF2B5EF4-FFF2-40B4-BE49-F238E27FC236}">
                <a16:creationId xmlns:a16="http://schemas.microsoft.com/office/drawing/2014/main" id="{488418C7-6DD6-AE76-6CF0-40BECB34E38F}"/>
              </a:ext>
            </a:extLst>
          </p:cNvPr>
          <p:cNvSpPr>
            <a:spLocks noGrp="1"/>
          </p:cNvSpPr>
          <p:nvPr/>
        </p:nvSpPr>
        <p:spPr>
          <a:xfrm>
            <a:off x="9525000" y="2381250"/>
            <a:ext cx="38100" cy="7334250"/>
          </a:xfrm>
          <a:prstGeom prst="rect">
            <a:avLst/>
          </a:prstGeom>
          <a:solidFill>
            <a:srgbClr val="E4E7E8"/>
          </a:solidFill>
          <a:ln w="0">
            <a:solidFill>
              <a:srgbClr val="000000">
                <a:alpha val="0"/>
              </a:srgbClr>
            </a:solidFill>
            <a:prstDash val="solid"/>
          </a:ln>
        </p:spPr>
        <p:txBody>
          <a:bodyPr/>
          <a:lstStyle/>
          <a:p>
            <a:endParaRPr lang="en-US"/>
          </a:p>
        </p:txBody>
      </p:sp>
      <p:pic>
        <p:nvPicPr>
          <p:cNvPr id="38" name="Picture 37">
            <a:extLst>
              <a:ext uri="{FF2B5EF4-FFF2-40B4-BE49-F238E27FC236}">
                <a16:creationId xmlns:a16="http://schemas.microsoft.com/office/drawing/2014/main" id="{BF0ECF74-178C-B1CC-4B98-DA99A2C0CDF4}"/>
              </a:ext>
            </a:extLst>
          </p:cNvPr>
          <p:cNvPicPr>
            <a:picLocks noChangeAspect="1"/>
          </p:cNvPicPr>
          <p:nvPr/>
        </p:nvPicPr>
        <p:blipFill>
          <a:blip r:embed="rId3"/>
          <a:stretch/>
        </p:blipFill>
        <p:spPr>
          <a:xfrm>
            <a:off x="10058897" y="2571750"/>
            <a:ext cx="12505330" cy="6858000"/>
          </a:xfrm>
          <a:prstGeom prst="rect">
            <a:avLst/>
          </a:prstGeom>
        </p:spPr>
      </p:pic>
      <p:sp>
        <p:nvSpPr>
          <p:cNvPr id="19" name="can-legitimate-label">
            <a:extLst>
              <a:ext uri="{FF2B5EF4-FFF2-40B4-BE49-F238E27FC236}">
                <a16:creationId xmlns:a16="http://schemas.microsoft.com/office/drawing/2014/main" id="{2752966F-FF68-F722-86F3-EB4B1A02E760}"/>
              </a:ext>
            </a:extLst>
          </p:cNvPr>
          <p:cNvSpPr>
            <a:spLocks noGrp="1"/>
          </p:cNvSpPr>
          <p:nvPr/>
        </p:nvSpPr>
        <p:spPr>
          <a:xfrm>
            <a:off x="11334750" y="2857500"/>
            <a:ext cx="4286250" cy="533400"/>
          </a:xfrm>
          <a:prstGeom prst="rect">
            <a:avLst/>
          </a:prstGeom>
          <a:solidFill>
            <a:srgbClr val="F8FBF8">
              <a:alpha val="86667"/>
            </a:srgbClr>
          </a:solidFill>
          <a:ln w="19050">
            <a:solidFill>
              <a:srgbClr val="08751A"/>
            </a:solidFill>
            <a:prstDash val="solid"/>
          </a:ln>
        </p:spPr>
        <p:txBody>
          <a:bodyPr wrap="square" lIns="66675" tIns="66675" rIns="66675" bIns="66675" anchor="ctr">
            <a:normAutofit/>
          </a:bodyPr>
          <a:lstStyle/>
          <a:p>
            <a:pPr algn="ctr">
              <a:defRPr sz="2025" b="1">
                <a:solidFill>
                  <a:srgbClr val="08751A"/>
                </a:solidFill>
                <a:latin typeface="Arial"/>
                <a:ea typeface="Arial"/>
                <a:cs typeface="Arial"/>
              </a:defRPr>
            </a:pPr>
            <a:r>
              <a:rPr sz="2025" b="1">
                <a:solidFill>
                  <a:srgbClr val="08751A"/>
                </a:solidFill>
                <a:latin typeface="Arial"/>
                <a:ea typeface="Arial"/>
                <a:cs typeface="Arial"/>
              </a:rPr>
              <a:t>LEGITIMATE CONTROLLERS</a:t>
            </a:r>
          </a:p>
        </p:txBody>
      </p:sp>
      <p:sp>
        <p:nvSpPr>
          <p:cNvPr id="20" name="can-compromised-label">
            <a:extLst>
              <a:ext uri="{FF2B5EF4-FFF2-40B4-BE49-F238E27FC236}">
                <a16:creationId xmlns:a16="http://schemas.microsoft.com/office/drawing/2014/main" id="{CC661FD8-5F72-B33C-049F-EE1BB145B32B}"/>
              </a:ext>
            </a:extLst>
          </p:cNvPr>
          <p:cNvSpPr>
            <a:spLocks noGrp="1"/>
          </p:cNvSpPr>
          <p:nvPr/>
        </p:nvSpPr>
        <p:spPr>
          <a:xfrm>
            <a:off x="17145000" y="2857500"/>
            <a:ext cx="3667125" cy="533400"/>
          </a:xfrm>
          <a:prstGeom prst="rect">
            <a:avLst/>
          </a:prstGeom>
          <a:solidFill>
            <a:srgbClr val="FFF8F7">
              <a:alpha val="86667"/>
            </a:srgbClr>
          </a:solidFill>
          <a:ln w="19050">
            <a:solidFill>
              <a:srgbClr val="C62828"/>
            </a:solidFill>
            <a:prstDash val="solid"/>
          </a:ln>
        </p:spPr>
        <p:txBody>
          <a:bodyPr wrap="square" lIns="66675" tIns="66675" rIns="66675" bIns="66675" anchor="ctr">
            <a:normAutofit/>
          </a:bodyPr>
          <a:lstStyle/>
          <a:p>
            <a:pPr algn="ctr">
              <a:defRPr sz="2025" b="1">
                <a:solidFill>
                  <a:srgbClr val="C62828"/>
                </a:solidFill>
                <a:latin typeface="Arial"/>
                <a:ea typeface="Arial"/>
                <a:cs typeface="Arial"/>
              </a:defRPr>
            </a:pPr>
            <a:r>
              <a:rPr sz="2025" b="1" dirty="0">
                <a:solidFill>
                  <a:srgbClr val="C62828"/>
                </a:solidFill>
                <a:latin typeface="Arial"/>
                <a:ea typeface="Arial"/>
                <a:cs typeface="Arial"/>
              </a:rPr>
              <a:t>COMPROMISED NODE</a:t>
            </a:r>
          </a:p>
        </p:txBody>
      </p:sp>
      <p:sp>
        <p:nvSpPr>
          <p:cNvPr id="21" name="can-gap-rule">
            <a:extLst>
              <a:ext uri="{FF2B5EF4-FFF2-40B4-BE49-F238E27FC236}">
                <a16:creationId xmlns:a16="http://schemas.microsoft.com/office/drawing/2014/main" id="{92FD96AB-4883-B744-B216-FACA4684E6C2}"/>
              </a:ext>
            </a:extLst>
          </p:cNvPr>
          <p:cNvSpPr>
            <a:spLocks noGrp="1"/>
          </p:cNvSpPr>
          <p:nvPr/>
        </p:nvSpPr>
        <p:spPr>
          <a:xfrm>
            <a:off x="10048875" y="9572625"/>
            <a:ext cx="12573000" cy="66675"/>
          </a:xfrm>
          <a:prstGeom prst="rect">
            <a:avLst/>
          </a:prstGeom>
          <a:solidFill>
            <a:srgbClr val="08751A"/>
          </a:solidFill>
          <a:ln w="0">
            <a:solidFill>
              <a:srgbClr val="000000">
                <a:alpha val="0"/>
              </a:srgbClr>
            </a:solidFill>
            <a:prstDash val="solid"/>
          </a:ln>
        </p:spPr>
        <p:txBody>
          <a:bodyPr/>
          <a:lstStyle/>
          <a:p>
            <a:endParaRPr lang="en-US"/>
          </a:p>
        </p:txBody>
      </p:sp>
      <p:sp>
        <p:nvSpPr>
          <p:cNvPr id="22" name="can-trust-gap">
            <a:extLst>
              <a:ext uri="{FF2B5EF4-FFF2-40B4-BE49-F238E27FC236}">
                <a16:creationId xmlns:a16="http://schemas.microsoft.com/office/drawing/2014/main" id="{9065EB66-5E4E-3B9E-F683-AF2CEFCBB95C}"/>
              </a:ext>
            </a:extLst>
          </p:cNvPr>
          <p:cNvSpPr>
            <a:spLocks noGrp="1"/>
          </p:cNvSpPr>
          <p:nvPr/>
        </p:nvSpPr>
        <p:spPr>
          <a:xfrm>
            <a:off x="10096500" y="9791700"/>
            <a:ext cx="12477750" cy="109537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defRPr sz="2475" b="1">
                <a:solidFill>
                  <a:srgbClr val="202124"/>
                </a:solidFill>
                <a:latin typeface="Arial"/>
                <a:ea typeface="Arial"/>
                <a:cs typeface="Arial"/>
              </a:defRPr>
            </a:pPr>
            <a:r>
              <a:rPr lang="en-US" sz="2475" b="1" dirty="0">
                <a:solidFill>
                  <a:srgbClr val="202124"/>
                </a:solidFill>
                <a:latin typeface="Arial"/>
                <a:ea typeface="Arial"/>
                <a:cs typeface="Arial"/>
              </a:rPr>
              <a:t>IDENTIFIER ≠ IDENTITY</a:t>
            </a:r>
            <a:endParaRPr sz="2475" b="1" dirty="0">
              <a:solidFill>
                <a:srgbClr val="202124"/>
              </a:solidFill>
              <a:latin typeface="Arial"/>
              <a:ea typeface="Arial"/>
              <a:cs typeface="Arial"/>
            </a:endParaRPr>
          </a:p>
          <a:p>
            <a:pPr algn="ctr">
              <a:defRPr sz="2475" b="1">
                <a:solidFill>
                  <a:srgbClr val="202124"/>
                </a:solidFill>
                <a:latin typeface="Arial"/>
                <a:ea typeface="Arial"/>
                <a:cs typeface="Arial"/>
              </a:defRPr>
            </a:pPr>
            <a:r>
              <a:rPr sz="2475" b="1" dirty="0">
                <a:solidFill>
                  <a:srgbClr val="202124"/>
                </a:solidFill>
                <a:latin typeface="Arial"/>
                <a:ea typeface="Arial"/>
                <a:cs typeface="Arial"/>
              </a:rPr>
              <a:t>Receivers cannot tell which onboard node actually sent the frame.</a:t>
            </a:r>
          </a:p>
        </p:txBody>
      </p:sp>
      <p:sp>
        <p:nvSpPr>
          <p:cNvPr id="2" name="can-frame-id">
            <a:extLst>
              <a:ext uri="{FF2B5EF4-FFF2-40B4-BE49-F238E27FC236}">
                <a16:creationId xmlns:a16="http://schemas.microsoft.com/office/drawing/2014/main" id="{4284B58A-4B7A-E7E5-0885-2622CC1BAEA5}"/>
              </a:ext>
            </a:extLst>
          </p:cNvPr>
          <p:cNvSpPr>
            <a:spLocks noGrp="1"/>
          </p:cNvSpPr>
          <p:nvPr/>
        </p:nvSpPr>
        <p:spPr>
          <a:xfrm>
            <a:off x="1571625" y="9403027"/>
            <a:ext cx="2283683" cy="1190625"/>
          </a:xfrm>
          <a:prstGeom prst="rect">
            <a:avLst/>
          </a:prstGeom>
          <a:solidFill>
            <a:srgbClr val="075F17"/>
          </a:solidFill>
          <a:ln w="28575">
            <a:solidFill>
              <a:srgbClr val="075F17"/>
            </a:solidFill>
            <a:prstDash val="solid"/>
          </a:ln>
        </p:spPr>
        <p:txBody>
          <a:bodyPr wrap="square" lIns="76200" tIns="76200" rIns="76200" bIns="76200" anchor="ctr">
            <a:normAutofit/>
          </a:bodyPr>
          <a:lstStyle/>
          <a:p>
            <a:pPr algn="ctr">
              <a:buNone/>
              <a:defRPr sz="2025" b="1">
                <a:solidFill>
                  <a:srgbClr val="FFFFFF"/>
                </a:solidFill>
                <a:latin typeface="Arial"/>
                <a:ea typeface="Arial"/>
                <a:cs typeface="Arial"/>
              </a:defRPr>
            </a:pPr>
            <a:r>
              <a:rPr sz="2025" b="1" dirty="0">
                <a:solidFill>
                  <a:srgbClr val="FFFFFF"/>
                </a:solidFill>
                <a:latin typeface="Arial"/>
                <a:ea typeface="Arial"/>
                <a:cs typeface="Arial"/>
              </a:rPr>
              <a:t>IDENTIFIER</a:t>
            </a:r>
          </a:p>
        </p:txBody>
      </p:sp>
      <p:sp>
        <p:nvSpPr>
          <p:cNvPr id="18" name="can-frame-data">
            <a:extLst>
              <a:ext uri="{FF2B5EF4-FFF2-40B4-BE49-F238E27FC236}">
                <a16:creationId xmlns:a16="http://schemas.microsoft.com/office/drawing/2014/main" id="{1DF58952-055F-7392-2574-2A253BCC6750}"/>
              </a:ext>
            </a:extLst>
          </p:cNvPr>
          <p:cNvSpPr>
            <a:spLocks noGrp="1"/>
          </p:cNvSpPr>
          <p:nvPr/>
        </p:nvSpPr>
        <p:spPr>
          <a:xfrm>
            <a:off x="3855308" y="9403027"/>
            <a:ext cx="3488619" cy="1190625"/>
          </a:xfrm>
          <a:prstGeom prst="rect">
            <a:avLst/>
          </a:prstGeom>
          <a:solidFill>
            <a:srgbClr val="EEF7F0"/>
          </a:solidFill>
          <a:ln w="28575">
            <a:solidFill>
              <a:srgbClr val="08751A"/>
            </a:solidFill>
            <a:prstDash val="solid"/>
          </a:ln>
        </p:spPr>
        <p:txBody>
          <a:bodyPr wrap="square" lIns="76200" tIns="76200" rIns="76200" bIns="76200" anchor="ctr">
            <a:normAutofit/>
          </a:bodyPr>
          <a:lstStyle/>
          <a:p>
            <a:pPr algn="ctr">
              <a:buNone/>
              <a:defRPr sz="2025" b="1">
                <a:solidFill>
                  <a:srgbClr val="075F17"/>
                </a:solidFill>
                <a:latin typeface="Arial"/>
                <a:ea typeface="Arial"/>
                <a:cs typeface="Arial"/>
              </a:defRPr>
            </a:pPr>
            <a:r>
              <a:rPr sz="2025" b="1">
                <a:solidFill>
                  <a:srgbClr val="075F17"/>
                </a:solidFill>
                <a:latin typeface="Arial"/>
                <a:ea typeface="Arial"/>
                <a:cs typeface="Arial"/>
              </a:rPr>
              <a:t>DATA</a:t>
            </a:r>
          </a:p>
          <a:p>
            <a:pPr algn="ctr">
              <a:buNone/>
              <a:defRPr sz="2025" b="1">
                <a:solidFill>
                  <a:srgbClr val="075F17"/>
                </a:solidFill>
                <a:latin typeface="Arial"/>
                <a:ea typeface="Arial"/>
                <a:cs typeface="Arial"/>
              </a:defRPr>
            </a:pPr>
            <a:r>
              <a:rPr sz="2025" b="1">
                <a:solidFill>
                  <a:srgbClr val="075F17"/>
                </a:solidFill>
                <a:latin typeface="Arial"/>
                <a:ea typeface="Arial"/>
                <a:cs typeface="Arial"/>
              </a:rPr>
              <a:t>UP TO 8 BYTES</a:t>
            </a:r>
          </a:p>
        </p:txBody>
      </p:sp>
      <p:sp>
        <p:nvSpPr>
          <p:cNvPr id="23" name="can-frame-crc">
            <a:extLst>
              <a:ext uri="{FF2B5EF4-FFF2-40B4-BE49-F238E27FC236}">
                <a16:creationId xmlns:a16="http://schemas.microsoft.com/office/drawing/2014/main" id="{6090F156-6A94-D40C-1B0D-02D856C3EB69}"/>
              </a:ext>
            </a:extLst>
          </p:cNvPr>
          <p:cNvSpPr>
            <a:spLocks noGrp="1"/>
          </p:cNvSpPr>
          <p:nvPr/>
        </p:nvSpPr>
        <p:spPr>
          <a:xfrm>
            <a:off x="7343927" y="9403027"/>
            <a:ext cx="1429370" cy="1190625"/>
          </a:xfrm>
          <a:prstGeom prst="rect">
            <a:avLst/>
          </a:prstGeom>
          <a:solidFill>
            <a:srgbClr val="FFFFFF"/>
          </a:solidFill>
          <a:ln w="28575">
            <a:solidFill>
              <a:srgbClr val="08751A"/>
            </a:solidFill>
            <a:prstDash val="solid"/>
          </a:ln>
        </p:spPr>
        <p:txBody>
          <a:bodyPr wrap="square" lIns="76200" tIns="76200" rIns="76200" bIns="76200" anchor="ctr">
            <a:normAutofit/>
          </a:bodyPr>
          <a:lstStyle/>
          <a:p>
            <a:pPr algn="ctr">
              <a:buNone/>
              <a:defRPr sz="2025" b="1">
                <a:solidFill>
                  <a:srgbClr val="075F17"/>
                </a:solidFill>
                <a:latin typeface="Arial"/>
                <a:ea typeface="Arial"/>
                <a:cs typeface="Arial"/>
              </a:defRPr>
            </a:pPr>
            <a:r>
              <a:rPr sz="2025" b="1" dirty="0">
                <a:solidFill>
                  <a:srgbClr val="075F17"/>
                </a:solidFill>
                <a:latin typeface="Arial"/>
                <a:ea typeface="Arial"/>
                <a:cs typeface="Arial"/>
              </a:rPr>
              <a:t>CRC</a:t>
            </a:r>
          </a:p>
        </p:txBody>
      </p:sp>
      <p:sp>
        <p:nvSpPr>
          <p:cNvPr id="24" name="can-frame-heading">
            <a:extLst>
              <a:ext uri="{FF2B5EF4-FFF2-40B4-BE49-F238E27FC236}">
                <a16:creationId xmlns:a16="http://schemas.microsoft.com/office/drawing/2014/main" id="{CB7DF067-30DB-3F34-4139-F713A917FB67}"/>
              </a:ext>
            </a:extLst>
          </p:cNvPr>
          <p:cNvSpPr>
            <a:spLocks noGrp="1"/>
          </p:cNvSpPr>
          <p:nvPr/>
        </p:nvSpPr>
        <p:spPr>
          <a:xfrm>
            <a:off x="1571625" y="8788664"/>
            <a:ext cx="10287000" cy="495300"/>
          </a:xfrm>
          <a:prstGeom prst="rect">
            <a:avLst/>
          </a:prstGeom>
          <a:solidFill>
            <a:srgbClr val="000000">
              <a:alpha val="0"/>
            </a:srgbClr>
          </a:solidFill>
          <a:ln w="0">
            <a:solidFill>
              <a:srgbClr val="000000">
                <a:alpha val="0"/>
              </a:srgbClr>
            </a:solidFill>
            <a:prstDash val="solid"/>
          </a:ln>
        </p:spPr>
        <p:txBody>
          <a:bodyPr wrap="square" lIns="76200" tIns="76200" rIns="76200" bIns="76200" anchor="ctr">
            <a:noAutofit/>
          </a:bodyPr>
          <a:lstStyle/>
          <a:p>
            <a:pPr algn="l">
              <a:buNone/>
              <a:defRPr sz="1875" b="1">
                <a:solidFill>
                  <a:srgbClr val="08751A"/>
                </a:solidFill>
                <a:latin typeface="Arial"/>
                <a:ea typeface="Arial"/>
                <a:cs typeface="Arial"/>
              </a:defRPr>
            </a:pPr>
            <a:r>
              <a:rPr sz="2800" b="1" dirty="0">
                <a:latin typeface="Arial"/>
                <a:ea typeface="Arial"/>
                <a:cs typeface="Arial"/>
              </a:rPr>
              <a:t>A CAN FRAME, SIMPLIFIED</a:t>
            </a:r>
          </a:p>
        </p:txBody>
      </p:sp>
    </p:spTree>
    <p:extLst>
      <p:ext uri="{BB962C8B-B14F-4D97-AF65-F5344CB8AC3E}">
        <p14:creationId xmlns:p14="http://schemas.microsoft.com/office/powerpoint/2010/main" val="2566766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86BF8-817F-90D8-0E8A-065509A080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9443F99-3EC3-5F5D-7D6F-748A4A93D3E7}"/>
              </a:ext>
            </a:extLst>
          </p:cNvPr>
          <p:cNvSpPr>
            <a:spLocks noGrp="1"/>
          </p:cNvSpPr>
          <p:nvPr>
            <p:ph type="body" idx="11"/>
          </p:nvPr>
        </p:nvSpPr>
        <p:spPr>
          <a:xfrm>
            <a:off x="1981200" y="238125"/>
            <a:ext cx="17240250" cy="1857375"/>
          </a:xfrm>
        </p:spPr>
        <p:txBody>
          <a:bodyPr wrap="square" lIns="0" tIns="0" rIns="0" bIns="0" anchor="ctr">
            <a:normAutofit/>
          </a:bodyPr>
          <a:lstStyle/>
          <a:p>
            <a:pPr>
              <a:defRPr sz="4425" b="1">
                <a:solidFill>
                  <a:srgbClr val="202124"/>
                </a:solidFill>
                <a:latin typeface="Arial"/>
                <a:ea typeface="Arial"/>
                <a:cs typeface="Arial"/>
              </a:defRPr>
            </a:pPr>
            <a:r>
              <a:rPr lang="en-US" sz="4425" dirty="0"/>
              <a:t>An ELD connects fleet operations to the vehicle network</a:t>
            </a:r>
            <a:endParaRPr sz="4425" b="1" dirty="0">
              <a:solidFill>
                <a:srgbClr val="202124"/>
              </a:solidFill>
              <a:latin typeface="Arial"/>
              <a:ea typeface="Arial"/>
              <a:cs typeface="Arial"/>
            </a:endParaRPr>
          </a:p>
        </p:txBody>
      </p:sp>
      <p:sp>
        <p:nvSpPr>
          <p:cNvPr id="4" name="can-refresher-heading">
            <a:extLst>
              <a:ext uri="{FF2B5EF4-FFF2-40B4-BE49-F238E27FC236}">
                <a16:creationId xmlns:a16="http://schemas.microsoft.com/office/drawing/2014/main" id="{4527E8F1-B0B5-4CB6-780E-6159B32B0843}"/>
              </a:ext>
            </a:extLst>
          </p:cNvPr>
          <p:cNvSpPr>
            <a:spLocks noGrp="1"/>
          </p:cNvSpPr>
          <p:nvPr/>
        </p:nvSpPr>
        <p:spPr>
          <a:xfrm>
            <a:off x="1571625" y="2333625"/>
            <a:ext cx="7429500" cy="66675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l">
              <a:defRPr sz="2850" b="1">
                <a:solidFill>
                  <a:srgbClr val="08751A"/>
                </a:solidFill>
                <a:latin typeface="Arial"/>
                <a:ea typeface="Arial"/>
                <a:cs typeface="Arial"/>
              </a:defRPr>
            </a:pPr>
            <a:r>
              <a:rPr lang="en-US" sz="2850" b="1" dirty="0">
                <a:solidFill>
                  <a:srgbClr val="08751A"/>
                </a:solidFill>
                <a:latin typeface="Arial"/>
                <a:ea typeface="Arial"/>
                <a:cs typeface="Arial"/>
              </a:rPr>
              <a:t>Electronic Logging Devices</a:t>
            </a:r>
            <a:endParaRPr sz="2850" b="1" dirty="0">
              <a:solidFill>
                <a:srgbClr val="08751A"/>
              </a:solidFill>
              <a:latin typeface="Arial"/>
              <a:ea typeface="Arial"/>
              <a:cs typeface="Arial"/>
            </a:endParaRPr>
          </a:p>
        </p:txBody>
      </p:sp>
      <p:sp>
        <p:nvSpPr>
          <p:cNvPr id="5" name="can-marker-1">
            <a:extLst>
              <a:ext uri="{FF2B5EF4-FFF2-40B4-BE49-F238E27FC236}">
                <a16:creationId xmlns:a16="http://schemas.microsoft.com/office/drawing/2014/main" id="{BDFEF1E2-10AF-3150-7547-0331EB011D21}"/>
              </a:ext>
            </a:extLst>
          </p:cNvPr>
          <p:cNvSpPr>
            <a:spLocks noGrp="1"/>
          </p:cNvSpPr>
          <p:nvPr/>
        </p:nvSpPr>
        <p:spPr>
          <a:xfrm>
            <a:off x="1666875" y="3295650"/>
            <a:ext cx="514350" cy="514350"/>
          </a:xfrm>
          <a:prstGeom prst="ellipse">
            <a:avLst/>
          </a:prstGeom>
          <a:solidFill>
            <a:srgbClr val="08751A"/>
          </a:solidFill>
          <a:ln w="0">
            <a:solidFill>
              <a:srgbClr val="08751A"/>
            </a:solidFill>
            <a:prstDash val="solid"/>
          </a:ln>
        </p:spPr>
        <p:txBody>
          <a:bodyPr lIns="0" tIns="0" rIns="0" bIns="0" anchor="ctr"/>
          <a:lstStyle/>
          <a:p>
            <a:pPr algn="ctr">
              <a:defRPr sz="2100" b="1">
                <a:solidFill>
                  <a:srgbClr val="FFFFFF"/>
                </a:solidFill>
                <a:latin typeface="Arial"/>
                <a:ea typeface="Arial"/>
                <a:cs typeface="Arial"/>
              </a:defRPr>
            </a:pPr>
            <a:r>
              <a:rPr sz="2100" b="1">
                <a:solidFill>
                  <a:srgbClr val="FFFFFF"/>
                </a:solidFill>
                <a:latin typeface="Arial"/>
                <a:ea typeface="Arial"/>
                <a:cs typeface="Arial"/>
              </a:rPr>
              <a:t>1</a:t>
            </a:r>
          </a:p>
        </p:txBody>
      </p:sp>
      <p:sp>
        <p:nvSpPr>
          <p:cNvPr id="6" name="can-heading-1">
            <a:extLst>
              <a:ext uri="{FF2B5EF4-FFF2-40B4-BE49-F238E27FC236}">
                <a16:creationId xmlns:a16="http://schemas.microsoft.com/office/drawing/2014/main" id="{8A81B4D4-E377-97CB-E0D9-0EF7DAE933DC}"/>
              </a:ext>
            </a:extLst>
          </p:cNvPr>
          <p:cNvSpPr>
            <a:spLocks noGrp="1"/>
          </p:cNvSpPr>
          <p:nvPr/>
        </p:nvSpPr>
        <p:spPr>
          <a:xfrm>
            <a:off x="2428875" y="3238500"/>
            <a:ext cx="6667500" cy="43815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defRPr sz="2250" b="1">
                <a:solidFill>
                  <a:srgbClr val="202124"/>
                </a:solidFill>
                <a:latin typeface="Arial"/>
                <a:ea typeface="Arial"/>
                <a:cs typeface="Arial"/>
              </a:defRPr>
            </a:pPr>
            <a:r>
              <a:rPr lang="en-US" sz="3200" b="1" dirty="0">
                <a:solidFill>
                  <a:srgbClr val="202124"/>
                </a:solidFill>
                <a:latin typeface="Arial"/>
                <a:ea typeface="Arial"/>
                <a:cs typeface="Arial"/>
              </a:rPr>
              <a:t>LEGALLY REQUIRED</a:t>
            </a:r>
            <a:endParaRPr sz="3200" b="1" dirty="0">
              <a:solidFill>
                <a:srgbClr val="202124"/>
              </a:solidFill>
              <a:latin typeface="Arial"/>
              <a:ea typeface="Arial"/>
              <a:cs typeface="Arial"/>
            </a:endParaRPr>
          </a:p>
        </p:txBody>
      </p:sp>
      <p:sp>
        <p:nvSpPr>
          <p:cNvPr id="7" name="can-body-1">
            <a:extLst>
              <a:ext uri="{FF2B5EF4-FFF2-40B4-BE49-F238E27FC236}">
                <a16:creationId xmlns:a16="http://schemas.microsoft.com/office/drawing/2014/main" id="{A5E8A47B-B6BB-FA0D-D9EB-FD1BB51E0A32}"/>
              </a:ext>
            </a:extLst>
          </p:cNvPr>
          <p:cNvSpPr>
            <a:spLocks noGrp="1"/>
          </p:cNvSpPr>
          <p:nvPr/>
        </p:nvSpPr>
        <p:spPr>
          <a:xfrm>
            <a:off x="2428875" y="3667125"/>
            <a:ext cx="6810375" cy="6858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l">
              <a:defRPr sz="2175" b="0">
                <a:solidFill>
                  <a:srgbClr val="5C6167"/>
                </a:solidFill>
                <a:latin typeface="Arial"/>
                <a:ea typeface="Arial"/>
                <a:cs typeface="Arial"/>
              </a:defRPr>
            </a:pPr>
            <a:r>
              <a:rPr lang="en-US" sz="2800" b="0" dirty="0">
                <a:solidFill>
                  <a:srgbClr val="5C6167"/>
                </a:solidFill>
                <a:latin typeface="Arial"/>
                <a:ea typeface="Arial"/>
                <a:cs typeface="Arial"/>
              </a:rPr>
              <a:t>For most commercial drivers since 2019.</a:t>
            </a:r>
            <a:endParaRPr sz="2800" b="0" dirty="0">
              <a:solidFill>
                <a:srgbClr val="5C6167"/>
              </a:solidFill>
              <a:latin typeface="Arial"/>
              <a:ea typeface="Arial"/>
              <a:cs typeface="Arial"/>
            </a:endParaRPr>
          </a:p>
        </p:txBody>
      </p:sp>
      <p:sp>
        <p:nvSpPr>
          <p:cNvPr id="8" name="can-marker-2">
            <a:extLst>
              <a:ext uri="{FF2B5EF4-FFF2-40B4-BE49-F238E27FC236}">
                <a16:creationId xmlns:a16="http://schemas.microsoft.com/office/drawing/2014/main" id="{E0CC7B83-97A8-4272-9594-F433422850CD}"/>
              </a:ext>
            </a:extLst>
          </p:cNvPr>
          <p:cNvSpPr>
            <a:spLocks noGrp="1"/>
          </p:cNvSpPr>
          <p:nvPr/>
        </p:nvSpPr>
        <p:spPr>
          <a:xfrm>
            <a:off x="1666875" y="5295371"/>
            <a:ext cx="514350" cy="514350"/>
          </a:xfrm>
          <a:prstGeom prst="ellipse">
            <a:avLst/>
          </a:prstGeom>
          <a:solidFill>
            <a:srgbClr val="08751A"/>
          </a:solidFill>
          <a:ln w="0">
            <a:solidFill>
              <a:srgbClr val="08751A"/>
            </a:solidFill>
            <a:prstDash val="solid"/>
          </a:ln>
        </p:spPr>
        <p:txBody>
          <a:bodyPr lIns="0" tIns="0" rIns="0" bIns="0" anchor="ctr"/>
          <a:lstStyle/>
          <a:p>
            <a:pPr algn="ctr">
              <a:defRPr sz="2100" b="1">
                <a:solidFill>
                  <a:srgbClr val="FFFFFF"/>
                </a:solidFill>
                <a:latin typeface="Arial"/>
                <a:ea typeface="Arial"/>
                <a:cs typeface="Arial"/>
              </a:defRPr>
            </a:pPr>
            <a:r>
              <a:rPr sz="2100" b="1">
                <a:solidFill>
                  <a:srgbClr val="FFFFFF"/>
                </a:solidFill>
                <a:latin typeface="Arial"/>
                <a:ea typeface="Arial"/>
                <a:cs typeface="Arial"/>
              </a:rPr>
              <a:t>2</a:t>
            </a:r>
          </a:p>
        </p:txBody>
      </p:sp>
      <p:sp>
        <p:nvSpPr>
          <p:cNvPr id="9" name="can-heading-2">
            <a:extLst>
              <a:ext uri="{FF2B5EF4-FFF2-40B4-BE49-F238E27FC236}">
                <a16:creationId xmlns:a16="http://schemas.microsoft.com/office/drawing/2014/main" id="{B22F73DC-B69A-CBF7-9656-FBDA276C6B29}"/>
              </a:ext>
            </a:extLst>
          </p:cNvPr>
          <p:cNvSpPr>
            <a:spLocks noGrp="1"/>
          </p:cNvSpPr>
          <p:nvPr/>
        </p:nvSpPr>
        <p:spPr>
          <a:xfrm>
            <a:off x="2428875" y="5238221"/>
            <a:ext cx="7019924" cy="43815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defRPr sz="2250" b="1">
                <a:solidFill>
                  <a:srgbClr val="202124"/>
                </a:solidFill>
                <a:latin typeface="Arial"/>
                <a:ea typeface="Arial"/>
                <a:cs typeface="Arial"/>
              </a:defRPr>
            </a:pPr>
            <a:r>
              <a:rPr lang="en-US" sz="3200" b="1" dirty="0">
                <a:solidFill>
                  <a:srgbClr val="202124"/>
                </a:solidFill>
                <a:latin typeface="Arial"/>
                <a:ea typeface="Arial"/>
                <a:cs typeface="Arial"/>
              </a:rPr>
              <a:t>LOGS HOURS &amp; VEHCILE ACTIVITY</a:t>
            </a:r>
            <a:endParaRPr sz="3200" b="1" dirty="0">
              <a:solidFill>
                <a:srgbClr val="202124"/>
              </a:solidFill>
              <a:latin typeface="Arial"/>
              <a:ea typeface="Arial"/>
              <a:cs typeface="Arial"/>
            </a:endParaRPr>
          </a:p>
        </p:txBody>
      </p:sp>
      <p:sp>
        <p:nvSpPr>
          <p:cNvPr id="10" name="can-body-2">
            <a:extLst>
              <a:ext uri="{FF2B5EF4-FFF2-40B4-BE49-F238E27FC236}">
                <a16:creationId xmlns:a16="http://schemas.microsoft.com/office/drawing/2014/main" id="{574BC1EE-DF67-8BFA-2EDB-0974B19611D8}"/>
              </a:ext>
            </a:extLst>
          </p:cNvPr>
          <p:cNvSpPr>
            <a:spLocks noGrp="1"/>
          </p:cNvSpPr>
          <p:nvPr/>
        </p:nvSpPr>
        <p:spPr>
          <a:xfrm>
            <a:off x="2428875" y="5867930"/>
            <a:ext cx="6810375" cy="1284816"/>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defRPr sz="2175" b="0">
                <a:solidFill>
                  <a:srgbClr val="5C6167"/>
                </a:solidFill>
                <a:latin typeface="Arial"/>
                <a:ea typeface="Arial"/>
                <a:cs typeface="Arial"/>
              </a:defRPr>
            </a:pPr>
            <a:r>
              <a:rPr lang="en-US" sz="2800" b="0" dirty="0">
                <a:solidFill>
                  <a:srgbClr val="5C6167"/>
                </a:solidFill>
                <a:latin typeface="Arial"/>
                <a:ea typeface="Arial"/>
                <a:cs typeface="Arial"/>
              </a:rPr>
              <a:t>Commonly connects </a:t>
            </a:r>
            <a:r>
              <a:rPr lang="en-US" sz="2800" dirty="0">
                <a:solidFill>
                  <a:srgbClr val="5C6167"/>
                </a:solidFill>
                <a:latin typeface="Arial"/>
                <a:ea typeface="Arial"/>
                <a:cs typeface="Arial"/>
              </a:rPr>
              <a:t>via the </a:t>
            </a:r>
            <a:r>
              <a:rPr lang="en-US" sz="2800" b="0" dirty="0">
                <a:solidFill>
                  <a:srgbClr val="5C6167"/>
                </a:solidFill>
                <a:latin typeface="Arial"/>
                <a:ea typeface="Arial"/>
                <a:cs typeface="Arial"/>
              </a:rPr>
              <a:t>diagnostic port. C</a:t>
            </a:r>
            <a:r>
              <a:rPr lang="en-US" sz="2800" dirty="0">
                <a:solidFill>
                  <a:srgbClr val="5C6167"/>
                </a:solidFill>
                <a:latin typeface="Arial"/>
                <a:ea typeface="Arial"/>
                <a:cs typeface="Arial"/>
              </a:rPr>
              <a:t>ommunicates directly with ECM for some required information</a:t>
            </a:r>
            <a:r>
              <a:rPr lang="en-US" sz="2800" b="0" dirty="0">
                <a:solidFill>
                  <a:srgbClr val="5C6167"/>
                </a:solidFill>
                <a:latin typeface="Arial"/>
                <a:ea typeface="Arial"/>
                <a:cs typeface="Arial"/>
              </a:rPr>
              <a:t>.</a:t>
            </a:r>
            <a:endParaRPr sz="2800" b="0" dirty="0">
              <a:solidFill>
                <a:srgbClr val="5C6167"/>
              </a:solidFill>
              <a:latin typeface="Arial"/>
              <a:ea typeface="Arial"/>
              <a:cs typeface="Arial"/>
            </a:endParaRPr>
          </a:p>
        </p:txBody>
      </p:sp>
      <p:sp>
        <p:nvSpPr>
          <p:cNvPr id="14" name="can-marker-4">
            <a:extLst>
              <a:ext uri="{FF2B5EF4-FFF2-40B4-BE49-F238E27FC236}">
                <a16:creationId xmlns:a16="http://schemas.microsoft.com/office/drawing/2014/main" id="{A17F626D-21AB-8015-E6AD-D1145DE1609D}"/>
              </a:ext>
            </a:extLst>
          </p:cNvPr>
          <p:cNvSpPr>
            <a:spLocks noGrp="1"/>
          </p:cNvSpPr>
          <p:nvPr/>
        </p:nvSpPr>
        <p:spPr>
          <a:xfrm>
            <a:off x="1666875" y="7963430"/>
            <a:ext cx="514350" cy="514350"/>
          </a:xfrm>
          <a:prstGeom prst="ellipse">
            <a:avLst/>
          </a:prstGeom>
          <a:solidFill>
            <a:srgbClr val="08751A"/>
          </a:solidFill>
          <a:ln w="0">
            <a:solidFill>
              <a:srgbClr val="08751A"/>
            </a:solidFill>
            <a:prstDash val="solid"/>
          </a:ln>
        </p:spPr>
        <p:txBody>
          <a:bodyPr lIns="0" tIns="0" rIns="0" bIns="0" anchor="ctr"/>
          <a:lstStyle/>
          <a:p>
            <a:pPr algn="ctr">
              <a:defRPr sz="2100" b="1">
                <a:solidFill>
                  <a:srgbClr val="FFFFFF"/>
                </a:solidFill>
                <a:latin typeface="Arial"/>
                <a:ea typeface="Arial"/>
                <a:cs typeface="Arial"/>
              </a:defRPr>
            </a:pPr>
            <a:r>
              <a:rPr lang="en-US" sz="2100" b="1" dirty="0">
                <a:solidFill>
                  <a:srgbClr val="FFFFFF"/>
                </a:solidFill>
                <a:latin typeface="Arial"/>
                <a:ea typeface="Arial"/>
                <a:cs typeface="Arial"/>
              </a:rPr>
              <a:t>3</a:t>
            </a:r>
            <a:endParaRPr sz="2100" b="1" dirty="0">
              <a:solidFill>
                <a:srgbClr val="FFFFFF"/>
              </a:solidFill>
              <a:latin typeface="Arial"/>
              <a:ea typeface="Arial"/>
              <a:cs typeface="Arial"/>
            </a:endParaRPr>
          </a:p>
        </p:txBody>
      </p:sp>
      <p:sp>
        <p:nvSpPr>
          <p:cNvPr id="15" name="can-heading-4">
            <a:extLst>
              <a:ext uri="{FF2B5EF4-FFF2-40B4-BE49-F238E27FC236}">
                <a16:creationId xmlns:a16="http://schemas.microsoft.com/office/drawing/2014/main" id="{C44660ED-135D-A35D-8554-65D79611697B}"/>
              </a:ext>
            </a:extLst>
          </p:cNvPr>
          <p:cNvSpPr>
            <a:spLocks noGrp="1"/>
          </p:cNvSpPr>
          <p:nvPr/>
        </p:nvSpPr>
        <p:spPr>
          <a:xfrm>
            <a:off x="2428875" y="7906280"/>
            <a:ext cx="6667500" cy="43815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defRPr sz="2250" b="1">
                <a:solidFill>
                  <a:srgbClr val="202124"/>
                </a:solidFill>
                <a:latin typeface="Arial"/>
                <a:ea typeface="Arial"/>
                <a:cs typeface="Arial"/>
              </a:defRPr>
            </a:pPr>
            <a:r>
              <a:rPr lang="en-US" sz="3200" b="1" dirty="0">
                <a:solidFill>
                  <a:srgbClr val="202124"/>
                </a:solidFill>
                <a:latin typeface="Arial"/>
                <a:ea typeface="Arial"/>
                <a:cs typeface="Arial"/>
              </a:rPr>
              <a:t>WIRELESS CONNECTIVITY</a:t>
            </a:r>
            <a:endParaRPr sz="3200" b="1" dirty="0">
              <a:solidFill>
                <a:srgbClr val="202124"/>
              </a:solidFill>
              <a:latin typeface="Arial"/>
              <a:ea typeface="Arial"/>
              <a:cs typeface="Arial"/>
            </a:endParaRPr>
          </a:p>
        </p:txBody>
      </p:sp>
      <p:sp>
        <p:nvSpPr>
          <p:cNvPr id="16" name="can-body-4">
            <a:extLst>
              <a:ext uri="{FF2B5EF4-FFF2-40B4-BE49-F238E27FC236}">
                <a16:creationId xmlns:a16="http://schemas.microsoft.com/office/drawing/2014/main" id="{829E26D6-A317-A018-AD59-7720DDD83905}"/>
              </a:ext>
            </a:extLst>
          </p:cNvPr>
          <p:cNvSpPr>
            <a:spLocks noGrp="1"/>
          </p:cNvSpPr>
          <p:nvPr/>
        </p:nvSpPr>
        <p:spPr>
          <a:xfrm>
            <a:off x="2428874" y="8506884"/>
            <a:ext cx="6810375" cy="1284816"/>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defRPr sz="2175" b="0">
                <a:solidFill>
                  <a:srgbClr val="5C6167"/>
                </a:solidFill>
                <a:latin typeface="Arial"/>
                <a:ea typeface="Arial"/>
                <a:cs typeface="Arial"/>
              </a:defRPr>
            </a:pPr>
            <a:r>
              <a:rPr lang="en-US" sz="2800" b="0" dirty="0">
                <a:solidFill>
                  <a:srgbClr val="5C6167"/>
                </a:solidFill>
                <a:latin typeface="Arial"/>
                <a:ea typeface="Arial"/>
                <a:cs typeface="Arial"/>
              </a:rPr>
              <a:t>Often includes wireless connectivity therefore bridging external networks to internal CAN network.</a:t>
            </a:r>
            <a:endParaRPr sz="2800" b="0" dirty="0">
              <a:solidFill>
                <a:srgbClr val="5C6167"/>
              </a:solidFill>
              <a:latin typeface="Arial"/>
              <a:ea typeface="Arial"/>
              <a:cs typeface="Arial"/>
            </a:endParaRPr>
          </a:p>
        </p:txBody>
      </p:sp>
      <p:sp>
        <p:nvSpPr>
          <p:cNvPr id="17" name="can-divider">
            <a:extLst>
              <a:ext uri="{FF2B5EF4-FFF2-40B4-BE49-F238E27FC236}">
                <a16:creationId xmlns:a16="http://schemas.microsoft.com/office/drawing/2014/main" id="{DBA8301D-0E7A-077B-EC26-629B9332158A}"/>
              </a:ext>
            </a:extLst>
          </p:cNvPr>
          <p:cNvSpPr>
            <a:spLocks noGrp="1"/>
          </p:cNvSpPr>
          <p:nvPr/>
        </p:nvSpPr>
        <p:spPr>
          <a:xfrm>
            <a:off x="9525000" y="2381250"/>
            <a:ext cx="38100" cy="7334250"/>
          </a:xfrm>
          <a:prstGeom prst="rect">
            <a:avLst/>
          </a:prstGeom>
          <a:solidFill>
            <a:srgbClr val="E4E7E8"/>
          </a:solidFill>
          <a:ln w="0">
            <a:solidFill>
              <a:srgbClr val="000000">
                <a:alpha val="0"/>
              </a:srgbClr>
            </a:solidFill>
            <a:prstDash val="solid"/>
          </a:ln>
        </p:spPr>
        <p:txBody>
          <a:bodyPr/>
          <a:lstStyle/>
          <a:p>
            <a:endParaRPr lang="en-US"/>
          </a:p>
        </p:txBody>
      </p:sp>
      <p:pic>
        <p:nvPicPr>
          <p:cNvPr id="29" name="Picture 28">
            <a:extLst>
              <a:ext uri="{FF2B5EF4-FFF2-40B4-BE49-F238E27FC236}">
                <a16:creationId xmlns:a16="http://schemas.microsoft.com/office/drawing/2014/main" id="{0D8BD3A9-DF78-0B11-A728-17A7F370DB87}"/>
              </a:ext>
            </a:extLst>
          </p:cNvPr>
          <p:cNvPicPr>
            <a:picLocks noChangeAspect="1"/>
          </p:cNvPicPr>
          <p:nvPr/>
        </p:nvPicPr>
        <p:blipFill>
          <a:blip r:embed="rId3"/>
          <a:stretch>
            <a:fillRect/>
          </a:stretch>
        </p:blipFill>
        <p:spPr>
          <a:xfrm>
            <a:off x="9538443" y="2095499"/>
            <a:ext cx="14093082" cy="7923143"/>
          </a:xfrm>
          <a:prstGeom prst="rect">
            <a:avLst/>
          </a:prstGeom>
        </p:spPr>
      </p:pic>
    </p:spTree>
    <p:extLst>
      <p:ext uri="{BB962C8B-B14F-4D97-AF65-F5344CB8AC3E}">
        <p14:creationId xmlns:p14="http://schemas.microsoft.com/office/powerpoint/2010/main" val="2484206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443F99-3EC3-5F5D-7D6F-748A4A93D3E7}"/>
              </a:ext>
            </a:extLst>
          </p:cNvPr>
          <p:cNvSpPr>
            <a:spLocks noGrp="1"/>
          </p:cNvSpPr>
          <p:nvPr>
            <p:ph type="body" idx="11"/>
          </p:nvPr>
        </p:nvSpPr>
        <p:spPr>
          <a:xfrm>
            <a:off x="1981200" y="238125"/>
            <a:ext cx="17240250" cy="1857375"/>
          </a:xfrm>
        </p:spPr>
        <p:txBody>
          <a:bodyPr wrap="square" lIns="0" tIns="0" rIns="0" bIns="0" anchor="ctr">
            <a:normAutofit/>
          </a:bodyPr>
          <a:lstStyle/>
          <a:p>
            <a:pPr>
              <a:buNone/>
              <a:defRPr sz="4425" b="1">
                <a:solidFill>
                  <a:srgbClr val="202124"/>
                </a:solidFill>
                <a:latin typeface="Arial"/>
                <a:ea typeface="Arial"/>
                <a:cs typeface="Arial"/>
              </a:defRPr>
            </a:pPr>
            <a:r>
              <a:rPr sz="4425"/>
              <a:t>A 10–20-year platform can outlive its threat model</a:t>
            </a:r>
            <a:endParaRPr sz="4425" b="1">
              <a:solidFill>
                <a:srgbClr val="202124"/>
              </a:solidFill>
              <a:latin typeface="Arial"/>
              <a:ea typeface="Arial"/>
              <a:cs typeface="Arial"/>
            </a:endParaRPr>
          </a:p>
        </p:txBody>
      </p:sp>
      <p:sp>
        <p:nvSpPr>
          <p:cNvPr id="4" name="can-refresher-heading">
            <a:extLst>
              <a:ext uri="{FF2B5EF4-FFF2-40B4-BE49-F238E27FC236}">
                <a16:creationId xmlns:a16="http://schemas.microsoft.com/office/drawing/2014/main" id="{4527E8F1-B0B5-4CB6-780E-6159B32B0843}"/>
              </a:ext>
            </a:extLst>
          </p:cNvPr>
          <p:cNvSpPr>
            <a:spLocks noGrp="1"/>
          </p:cNvSpPr>
          <p:nvPr/>
        </p:nvSpPr>
        <p:spPr>
          <a:xfrm>
            <a:off x="1571625" y="2333625"/>
            <a:ext cx="7429500" cy="66675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l">
              <a:buNone/>
              <a:defRPr sz="2850" b="1">
                <a:solidFill>
                  <a:srgbClr val="08751A"/>
                </a:solidFill>
                <a:latin typeface="Arial"/>
                <a:ea typeface="Arial"/>
                <a:cs typeface="Arial"/>
              </a:defRPr>
            </a:pPr>
            <a:r>
              <a:rPr sz="2850" b="1">
                <a:solidFill>
                  <a:srgbClr val="08751A"/>
                </a:solidFill>
                <a:latin typeface="Arial"/>
                <a:ea typeface="Arial"/>
                <a:cs typeface="Arial"/>
              </a:rPr>
              <a:t>ELDs: RARE (2014) → COMMON (2024)</a:t>
            </a:r>
          </a:p>
        </p:txBody>
      </p:sp>
      <p:sp>
        <p:nvSpPr>
          <p:cNvPr id="5" name="can-marker-1">
            <a:extLst>
              <a:ext uri="{FF2B5EF4-FFF2-40B4-BE49-F238E27FC236}">
                <a16:creationId xmlns:a16="http://schemas.microsoft.com/office/drawing/2014/main" id="{BDFEF1E2-10AF-3150-7547-0331EB011D21}"/>
              </a:ext>
            </a:extLst>
          </p:cNvPr>
          <p:cNvSpPr>
            <a:spLocks noGrp="1"/>
          </p:cNvSpPr>
          <p:nvPr/>
        </p:nvSpPr>
        <p:spPr>
          <a:xfrm>
            <a:off x="1666875" y="3295650"/>
            <a:ext cx="514350" cy="514350"/>
          </a:xfrm>
          <a:prstGeom prst="ellipse">
            <a:avLst/>
          </a:prstGeom>
          <a:solidFill>
            <a:srgbClr val="08751A"/>
          </a:solidFill>
          <a:ln w="0">
            <a:solidFill>
              <a:srgbClr val="08751A"/>
            </a:solidFill>
            <a:prstDash val="solid"/>
          </a:ln>
        </p:spPr>
        <p:txBody>
          <a:bodyPr lIns="0" tIns="0" rIns="0" bIns="0" anchor="ctr"/>
          <a:lstStyle/>
          <a:p>
            <a:pPr algn="ctr">
              <a:buNone/>
              <a:defRPr sz="2100" b="1">
                <a:solidFill>
                  <a:srgbClr val="FFFFFF"/>
                </a:solidFill>
                <a:latin typeface="Arial"/>
                <a:ea typeface="Arial"/>
                <a:cs typeface="Arial"/>
              </a:defRPr>
            </a:pPr>
            <a:r>
              <a:rPr sz="2100" b="1">
                <a:solidFill>
                  <a:srgbClr val="FFFFFF"/>
                </a:solidFill>
                <a:latin typeface="Arial"/>
                <a:ea typeface="Arial"/>
                <a:cs typeface="Arial"/>
              </a:rPr>
              <a:t>1</a:t>
            </a:r>
          </a:p>
        </p:txBody>
      </p:sp>
      <p:sp>
        <p:nvSpPr>
          <p:cNvPr id="6" name="can-heading-1">
            <a:extLst>
              <a:ext uri="{FF2B5EF4-FFF2-40B4-BE49-F238E27FC236}">
                <a16:creationId xmlns:a16="http://schemas.microsoft.com/office/drawing/2014/main" id="{8A81B4D4-E377-97CB-E0D9-0EF7DAE933DC}"/>
              </a:ext>
            </a:extLst>
          </p:cNvPr>
          <p:cNvSpPr>
            <a:spLocks noGrp="1"/>
          </p:cNvSpPr>
          <p:nvPr/>
        </p:nvSpPr>
        <p:spPr>
          <a:xfrm>
            <a:off x="2428875" y="3238500"/>
            <a:ext cx="6667500" cy="43815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buNone/>
              <a:defRPr sz="2250" b="1">
                <a:solidFill>
                  <a:srgbClr val="202124"/>
                </a:solidFill>
                <a:latin typeface="Arial"/>
                <a:ea typeface="Arial"/>
                <a:cs typeface="Arial"/>
              </a:defRPr>
            </a:pPr>
            <a:r>
              <a:rPr sz="3200" b="1">
                <a:solidFill>
                  <a:srgbClr val="202124"/>
                </a:solidFill>
                <a:latin typeface="Arial"/>
                <a:ea typeface="Arial"/>
                <a:cs typeface="Arial"/>
              </a:rPr>
              <a:t>INFECT</a:t>
            </a:r>
          </a:p>
        </p:txBody>
      </p:sp>
      <p:sp>
        <p:nvSpPr>
          <p:cNvPr id="7" name="can-body-1">
            <a:extLst>
              <a:ext uri="{FF2B5EF4-FFF2-40B4-BE49-F238E27FC236}">
                <a16:creationId xmlns:a16="http://schemas.microsoft.com/office/drawing/2014/main" id="{A5E8A47B-B6BB-FA0D-D9EB-FD1BB51E0A32}"/>
              </a:ext>
            </a:extLst>
          </p:cNvPr>
          <p:cNvSpPr>
            <a:spLocks noGrp="1"/>
          </p:cNvSpPr>
          <p:nvPr/>
        </p:nvSpPr>
        <p:spPr>
          <a:xfrm>
            <a:off x="2428875" y="3667125"/>
            <a:ext cx="6810375" cy="685800"/>
          </a:xfrm>
          <a:prstGeom prst="rect">
            <a:avLst/>
          </a:prstGeom>
          <a:solidFill>
            <a:srgbClr val="000000">
              <a:alpha val="0"/>
            </a:srgbClr>
          </a:solidFill>
          <a:ln w="0">
            <a:solidFill>
              <a:srgbClr val="000000">
                <a:alpha val="0"/>
              </a:srgbClr>
            </a:solidFill>
            <a:prstDash val="solid"/>
          </a:ln>
        </p:spPr>
        <p:txBody>
          <a:bodyPr wrap="square" lIns="0" tIns="0" rIns="0" bIns="0" anchor="ctr">
            <a:normAutofit fontScale="87857" lnSpcReduction="10000"/>
          </a:bodyPr>
          <a:lstStyle/>
          <a:p>
            <a:pPr algn="l">
              <a:buNone/>
              <a:defRPr sz="2175" b="0">
                <a:solidFill>
                  <a:srgbClr val="5C6167"/>
                </a:solidFill>
                <a:latin typeface="Arial"/>
                <a:ea typeface="Arial"/>
                <a:cs typeface="Arial"/>
              </a:defRPr>
            </a:pPr>
            <a:r>
              <a:rPr sz="2800" b="0">
                <a:solidFill>
                  <a:srgbClr val="5C6167"/>
                </a:solidFill>
                <a:latin typeface="Arial"/>
                <a:ea typeface="Arial"/>
                <a:cs typeface="Arial"/>
              </a:rPr>
              <a:t>A compromised laptop plants a self-propagating worm through an aftermarket ELD.</a:t>
            </a:r>
          </a:p>
        </p:txBody>
      </p:sp>
      <p:sp>
        <p:nvSpPr>
          <p:cNvPr id="8" name="can-marker-2">
            <a:extLst>
              <a:ext uri="{FF2B5EF4-FFF2-40B4-BE49-F238E27FC236}">
                <a16:creationId xmlns:a16="http://schemas.microsoft.com/office/drawing/2014/main" id="{E0CC7B83-97A8-4272-9594-F433422850CD}"/>
              </a:ext>
            </a:extLst>
          </p:cNvPr>
          <p:cNvSpPr>
            <a:spLocks noGrp="1"/>
          </p:cNvSpPr>
          <p:nvPr/>
        </p:nvSpPr>
        <p:spPr>
          <a:xfrm>
            <a:off x="1666875" y="5295371"/>
            <a:ext cx="514350" cy="514350"/>
          </a:xfrm>
          <a:prstGeom prst="ellipse">
            <a:avLst/>
          </a:prstGeom>
          <a:solidFill>
            <a:srgbClr val="08751A"/>
          </a:solidFill>
          <a:ln w="0">
            <a:solidFill>
              <a:srgbClr val="08751A"/>
            </a:solidFill>
            <a:prstDash val="solid"/>
          </a:ln>
        </p:spPr>
        <p:txBody>
          <a:bodyPr lIns="0" tIns="0" rIns="0" bIns="0" anchor="ctr"/>
          <a:lstStyle/>
          <a:p>
            <a:pPr algn="ctr">
              <a:buNone/>
              <a:defRPr sz="2100" b="1">
                <a:solidFill>
                  <a:srgbClr val="FFFFFF"/>
                </a:solidFill>
                <a:latin typeface="Arial"/>
                <a:ea typeface="Arial"/>
                <a:cs typeface="Arial"/>
              </a:defRPr>
            </a:pPr>
            <a:r>
              <a:rPr sz="2100" b="1">
                <a:solidFill>
                  <a:srgbClr val="FFFFFF"/>
                </a:solidFill>
                <a:latin typeface="Arial"/>
                <a:ea typeface="Arial"/>
                <a:cs typeface="Arial"/>
              </a:rPr>
              <a:t>2</a:t>
            </a:r>
          </a:p>
        </p:txBody>
      </p:sp>
      <p:sp>
        <p:nvSpPr>
          <p:cNvPr id="9" name="can-heading-2">
            <a:extLst>
              <a:ext uri="{FF2B5EF4-FFF2-40B4-BE49-F238E27FC236}">
                <a16:creationId xmlns:a16="http://schemas.microsoft.com/office/drawing/2014/main" id="{B22F73DC-B69A-CBF7-9656-FBDA276C6B29}"/>
              </a:ext>
            </a:extLst>
          </p:cNvPr>
          <p:cNvSpPr>
            <a:spLocks noGrp="1"/>
          </p:cNvSpPr>
          <p:nvPr/>
        </p:nvSpPr>
        <p:spPr>
          <a:xfrm>
            <a:off x="2428875" y="5238221"/>
            <a:ext cx="7019924" cy="43815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buNone/>
              <a:defRPr sz="2250" b="1">
                <a:solidFill>
                  <a:srgbClr val="202124"/>
                </a:solidFill>
                <a:latin typeface="Arial"/>
                <a:ea typeface="Arial"/>
                <a:cs typeface="Arial"/>
              </a:defRPr>
            </a:pPr>
            <a:r>
              <a:rPr sz="3200" b="1">
                <a:solidFill>
                  <a:srgbClr val="202124"/>
                </a:solidFill>
                <a:latin typeface="Arial"/>
                <a:ea typeface="Arial"/>
                <a:cs typeface="Arial"/>
              </a:rPr>
              <a:t>SPREAD</a:t>
            </a:r>
          </a:p>
        </p:txBody>
      </p:sp>
      <p:sp>
        <p:nvSpPr>
          <p:cNvPr id="10" name="can-body-2">
            <a:extLst>
              <a:ext uri="{FF2B5EF4-FFF2-40B4-BE49-F238E27FC236}">
                <a16:creationId xmlns:a16="http://schemas.microsoft.com/office/drawing/2014/main" id="{574BC1EE-DF67-8BFA-2EDB-0974B19611D8}"/>
              </a:ext>
            </a:extLst>
          </p:cNvPr>
          <p:cNvSpPr>
            <a:spLocks noGrp="1"/>
          </p:cNvSpPr>
          <p:nvPr/>
        </p:nvSpPr>
        <p:spPr>
          <a:xfrm>
            <a:off x="2428875" y="5867930"/>
            <a:ext cx="6810375" cy="1284816"/>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buNone/>
              <a:defRPr sz="2175" b="0">
                <a:solidFill>
                  <a:srgbClr val="5C6167"/>
                </a:solidFill>
                <a:latin typeface="Arial"/>
                <a:ea typeface="Arial"/>
                <a:cs typeface="Arial"/>
              </a:defRPr>
            </a:pPr>
            <a:r>
              <a:rPr sz="2800" b="0">
                <a:solidFill>
                  <a:srgbClr val="5C6167"/>
                </a:solidFill>
                <a:latin typeface="Arial"/>
                <a:ea typeface="Arial"/>
                <a:cs typeface="Arial"/>
              </a:rPr>
              <a:t>The infected truck carries it to nearby vehicles during normal fleet operations.</a:t>
            </a:r>
          </a:p>
        </p:txBody>
      </p:sp>
      <p:sp>
        <p:nvSpPr>
          <p:cNvPr id="14" name="can-marker-4">
            <a:extLst>
              <a:ext uri="{FF2B5EF4-FFF2-40B4-BE49-F238E27FC236}">
                <a16:creationId xmlns:a16="http://schemas.microsoft.com/office/drawing/2014/main" id="{A17F626D-21AB-8015-E6AD-D1145DE1609D}"/>
              </a:ext>
            </a:extLst>
          </p:cNvPr>
          <p:cNvSpPr>
            <a:spLocks noGrp="1"/>
          </p:cNvSpPr>
          <p:nvPr/>
        </p:nvSpPr>
        <p:spPr>
          <a:xfrm>
            <a:off x="1666875" y="7963430"/>
            <a:ext cx="514350" cy="514350"/>
          </a:xfrm>
          <a:prstGeom prst="ellipse">
            <a:avLst/>
          </a:prstGeom>
          <a:solidFill>
            <a:srgbClr val="08751A"/>
          </a:solidFill>
          <a:ln w="0">
            <a:solidFill>
              <a:srgbClr val="08751A"/>
            </a:solidFill>
            <a:prstDash val="solid"/>
          </a:ln>
        </p:spPr>
        <p:txBody>
          <a:bodyPr lIns="0" tIns="0" rIns="0" bIns="0" anchor="ctr"/>
          <a:lstStyle/>
          <a:p>
            <a:pPr algn="ctr">
              <a:buNone/>
              <a:defRPr sz="2100" b="1">
                <a:solidFill>
                  <a:srgbClr val="FFFFFF"/>
                </a:solidFill>
                <a:latin typeface="Arial"/>
                <a:ea typeface="Arial"/>
                <a:cs typeface="Arial"/>
              </a:defRPr>
            </a:pPr>
            <a:r>
              <a:rPr sz="2100" b="1">
                <a:solidFill>
                  <a:srgbClr val="FFFFFF"/>
                </a:solidFill>
                <a:latin typeface="Arial"/>
                <a:ea typeface="Arial"/>
                <a:cs typeface="Arial"/>
              </a:rPr>
              <a:t>3</a:t>
            </a:r>
          </a:p>
        </p:txBody>
      </p:sp>
      <p:sp>
        <p:nvSpPr>
          <p:cNvPr id="15" name="can-heading-4">
            <a:extLst>
              <a:ext uri="{FF2B5EF4-FFF2-40B4-BE49-F238E27FC236}">
                <a16:creationId xmlns:a16="http://schemas.microsoft.com/office/drawing/2014/main" id="{C44660ED-135D-A35D-8554-65D79611697B}"/>
              </a:ext>
            </a:extLst>
          </p:cNvPr>
          <p:cNvSpPr>
            <a:spLocks noGrp="1"/>
          </p:cNvSpPr>
          <p:nvPr/>
        </p:nvSpPr>
        <p:spPr>
          <a:xfrm>
            <a:off x="2428875" y="7906280"/>
            <a:ext cx="6667500" cy="438150"/>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buNone/>
              <a:defRPr sz="2250" b="1">
                <a:solidFill>
                  <a:srgbClr val="202124"/>
                </a:solidFill>
                <a:latin typeface="Arial"/>
                <a:ea typeface="Arial"/>
                <a:cs typeface="Arial"/>
              </a:defRPr>
            </a:pPr>
            <a:r>
              <a:rPr sz="3200" b="1">
                <a:solidFill>
                  <a:srgbClr val="202124"/>
                </a:solidFill>
                <a:latin typeface="Arial"/>
                <a:ea typeface="Arial"/>
                <a:cs typeface="Arial"/>
              </a:rPr>
              <a:t>ATTACK</a:t>
            </a:r>
          </a:p>
        </p:txBody>
      </p:sp>
      <p:sp>
        <p:nvSpPr>
          <p:cNvPr id="16" name="can-body-4">
            <a:extLst>
              <a:ext uri="{FF2B5EF4-FFF2-40B4-BE49-F238E27FC236}">
                <a16:creationId xmlns:a16="http://schemas.microsoft.com/office/drawing/2014/main" id="{829E26D6-A317-A018-AD59-7720DDD83905}"/>
              </a:ext>
            </a:extLst>
          </p:cNvPr>
          <p:cNvSpPr>
            <a:spLocks noGrp="1"/>
          </p:cNvSpPr>
          <p:nvPr/>
        </p:nvSpPr>
        <p:spPr>
          <a:xfrm>
            <a:off x="2428874" y="8506884"/>
            <a:ext cx="6810375" cy="1284816"/>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l">
              <a:buNone/>
              <a:defRPr sz="2175" b="0">
                <a:solidFill>
                  <a:srgbClr val="5C6167"/>
                </a:solidFill>
                <a:latin typeface="Arial"/>
                <a:ea typeface="Arial"/>
                <a:cs typeface="Arial"/>
              </a:defRPr>
            </a:pPr>
            <a:r>
              <a:rPr sz="2800" b="0">
                <a:solidFill>
                  <a:srgbClr val="5C6167"/>
                </a:solidFill>
                <a:latin typeface="Arial"/>
                <a:ea typeface="Arial"/>
                <a:cs typeface="Arial"/>
              </a:rPr>
              <a:t>The worm waits for a chosen moment, then injects a malicious CAN command—such as maximum throttle.</a:t>
            </a:r>
          </a:p>
        </p:txBody>
      </p:sp>
      <p:sp>
        <p:nvSpPr>
          <p:cNvPr id="17" name="can-divider">
            <a:extLst>
              <a:ext uri="{FF2B5EF4-FFF2-40B4-BE49-F238E27FC236}">
                <a16:creationId xmlns:a16="http://schemas.microsoft.com/office/drawing/2014/main" id="{DBA8301D-0E7A-077B-EC26-629B9332158A}"/>
              </a:ext>
            </a:extLst>
          </p:cNvPr>
          <p:cNvSpPr>
            <a:spLocks noGrp="1"/>
          </p:cNvSpPr>
          <p:nvPr/>
        </p:nvSpPr>
        <p:spPr>
          <a:xfrm>
            <a:off x="9525000" y="2381250"/>
            <a:ext cx="38100" cy="7334250"/>
          </a:xfrm>
          <a:prstGeom prst="rect">
            <a:avLst/>
          </a:prstGeom>
          <a:solidFill>
            <a:srgbClr val="E4E7E8"/>
          </a:solidFill>
          <a:ln w="0">
            <a:solidFill>
              <a:srgbClr val="000000">
                <a:alpha val="0"/>
              </a:srgbClr>
            </a:solidFill>
            <a:prstDash val="solid"/>
          </a:ln>
        </p:spPr>
        <p:txBody>
          <a:bodyPr/>
          <a:lstStyle/>
          <a:p>
            <a:endParaRPr/>
          </a:p>
        </p:txBody>
      </p:sp>
      <p:pic>
        <p:nvPicPr>
          <p:cNvPr id="31" name="Picture 28"/>
          <p:cNvPicPr>
            <a:picLocks noChangeAspect="1"/>
          </p:cNvPicPr>
          <p:nvPr/>
        </p:nvPicPr>
        <p:blipFill>
          <a:blip r:embed="rId3"/>
          <a:stretch/>
        </p:blipFill>
        <p:spPr>
          <a:xfrm>
            <a:off x="9548033" y="2086803"/>
            <a:ext cx="14169142" cy="8559426"/>
          </a:xfrm>
          <a:prstGeom prst="rect">
            <a:avLst/>
          </a:prstGeom>
        </p:spPr>
      </p:pic>
    </p:spTree>
    <p:extLst>
      <p:ext uri="{BB962C8B-B14F-4D97-AF65-F5344CB8AC3E}">
        <p14:creationId xmlns:p14="http://schemas.microsoft.com/office/powerpoint/2010/main" val="3291455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8B844F-533D-4AF8-58D3-604BBEBD88AD}"/>
              </a:ext>
            </a:extLst>
          </p:cNvPr>
          <p:cNvSpPr>
            <a:spLocks noGrp="1"/>
          </p:cNvSpPr>
          <p:nvPr>
            <p:ph type="body" idx="11"/>
          </p:nvPr>
        </p:nvSpPr>
        <p:spPr>
          <a:xfrm>
            <a:off x="2000250" y="452438"/>
            <a:ext cx="17240250" cy="1857375"/>
          </a:xfrm>
        </p:spPr>
        <p:txBody>
          <a:bodyPr wrap="square" lIns="0" tIns="0" rIns="0" bIns="0" anchor="ctr">
            <a:normAutofit/>
          </a:bodyPr>
          <a:lstStyle/>
          <a:p>
            <a:pPr algn="l">
              <a:buNone/>
              <a:defRPr sz="3900" b="1">
                <a:solidFill>
                  <a:srgbClr val="202124"/>
                </a:solidFill>
                <a:latin typeface="Arial"/>
                <a:ea typeface="Arial"/>
                <a:cs typeface="Arial"/>
              </a:defRPr>
            </a:pPr>
            <a:r>
              <a:rPr sz="3900" b="1" dirty="0">
                <a:solidFill>
                  <a:srgbClr val="202124"/>
                </a:solidFill>
                <a:latin typeface="Arial"/>
                <a:ea typeface="Arial"/>
                <a:cs typeface="Arial"/>
              </a:rPr>
              <a:t>Previous work narrows the practical options</a:t>
            </a:r>
          </a:p>
        </p:txBody>
      </p:sp>
      <p:sp>
        <p:nvSpPr>
          <p:cNvPr id="4" name="EXTERNAL SECURITY MODULE-card">
            <a:extLst>
              <a:ext uri="{FF2B5EF4-FFF2-40B4-BE49-F238E27FC236}">
                <a16:creationId xmlns:a16="http://schemas.microsoft.com/office/drawing/2014/main" id="{9FF5C4EE-F100-4210-B988-9CEC55660DC1}"/>
              </a:ext>
            </a:extLst>
          </p:cNvPr>
          <p:cNvSpPr>
            <a:spLocks noGrp="1"/>
          </p:cNvSpPr>
          <p:nvPr/>
        </p:nvSpPr>
        <p:spPr>
          <a:xfrm>
            <a:off x="16764000" y="2309813"/>
            <a:ext cx="6667500" cy="7524750"/>
          </a:xfrm>
          <a:prstGeom prst="roundRect">
            <a:avLst>
              <a:gd name="adj" fmla="val 1143"/>
            </a:avLst>
          </a:prstGeom>
          <a:solidFill>
            <a:srgbClr val="EDF6EF"/>
          </a:solidFill>
          <a:ln w="28575">
            <a:solidFill>
              <a:srgbClr val="08751A"/>
            </a:solidFill>
            <a:prstDash val="solid"/>
          </a:ln>
        </p:spPr>
        <p:txBody>
          <a:bodyPr wrap="square" lIns="266700" tIns="266700" rIns="266700" bIns="266700" anchor="t">
            <a:normAutofit/>
          </a:bodyPr>
          <a:lstStyle/>
          <a:p>
            <a:pPr algn="ctr">
              <a:buNone/>
              <a:defRPr sz="2400" b="1">
                <a:solidFill>
                  <a:srgbClr val="08751A"/>
                </a:solidFill>
                <a:latin typeface="Arial"/>
                <a:ea typeface="Arial"/>
                <a:cs typeface="Arial"/>
              </a:defRPr>
            </a:pPr>
            <a:r>
              <a:rPr sz="2800" b="1" dirty="0">
                <a:solidFill>
                  <a:srgbClr val="08751A"/>
                </a:solidFill>
                <a:latin typeface="Arial"/>
                <a:ea typeface="Arial"/>
                <a:cs typeface="Arial"/>
              </a:rPr>
              <a:t>EXTERNAL CAN CONDITIONER</a:t>
            </a:r>
          </a:p>
        </p:txBody>
      </p:sp>
      <p:sp>
        <p:nvSpPr>
          <p:cNvPr id="5" name="PROTOCOL AUTHENTICATION-card">
            <a:extLst>
              <a:ext uri="{FF2B5EF4-FFF2-40B4-BE49-F238E27FC236}">
                <a16:creationId xmlns:a16="http://schemas.microsoft.com/office/drawing/2014/main" id="{0367A56A-1479-4508-824A-8BFD9F10FA0B}"/>
              </a:ext>
            </a:extLst>
          </p:cNvPr>
          <p:cNvSpPr>
            <a:spLocks noGrp="1"/>
          </p:cNvSpPr>
          <p:nvPr/>
        </p:nvSpPr>
        <p:spPr>
          <a:xfrm>
            <a:off x="952500" y="2309813"/>
            <a:ext cx="6667500" cy="7524750"/>
          </a:xfrm>
          <a:prstGeom prst="roundRect">
            <a:avLst>
              <a:gd name="adj" fmla="val 1143"/>
            </a:avLst>
          </a:prstGeom>
          <a:solidFill>
            <a:srgbClr val="EDF6EF"/>
          </a:solidFill>
          <a:ln w="28575">
            <a:solidFill>
              <a:srgbClr val="08751A"/>
            </a:solidFill>
            <a:prstDash val="solid"/>
          </a:ln>
        </p:spPr>
        <p:txBody>
          <a:bodyPr wrap="square" lIns="266700" tIns="266700" rIns="266700" bIns="266700" anchor="t">
            <a:normAutofit/>
          </a:bodyPr>
          <a:lstStyle/>
          <a:p>
            <a:pPr algn="ctr">
              <a:buNone/>
              <a:defRPr sz="2400" b="1">
                <a:solidFill>
                  <a:srgbClr val="08751A"/>
                </a:solidFill>
                <a:latin typeface="Arial"/>
                <a:ea typeface="Arial"/>
                <a:cs typeface="Arial"/>
              </a:defRPr>
            </a:pPr>
            <a:r>
              <a:rPr sz="2800" b="1" dirty="0">
                <a:solidFill>
                  <a:srgbClr val="08751A"/>
                </a:solidFill>
                <a:latin typeface="Arial"/>
                <a:ea typeface="Arial"/>
                <a:cs typeface="Arial"/>
              </a:rPr>
              <a:t>PROTOCOL AUTHENTICATION</a:t>
            </a:r>
          </a:p>
        </p:txBody>
      </p:sp>
      <p:sp>
        <p:nvSpPr>
          <p:cNvPr id="6" name="ANOMALY DETECTION-card">
            <a:extLst>
              <a:ext uri="{FF2B5EF4-FFF2-40B4-BE49-F238E27FC236}">
                <a16:creationId xmlns:a16="http://schemas.microsoft.com/office/drawing/2014/main" id="{341218D2-D6D8-49FA-A33D-D1A28407EA44}"/>
              </a:ext>
            </a:extLst>
          </p:cNvPr>
          <p:cNvSpPr>
            <a:spLocks noGrp="1"/>
          </p:cNvSpPr>
          <p:nvPr/>
        </p:nvSpPr>
        <p:spPr>
          <a:xfrm>
            <a:off x="8858250" y="2309813"/>
            <a:ext cx="6667500" cy="7524750"/>
          </a:xfrm>
          <a:prstGeom prst="roundRect">
            <a:avLst>
              <a:gd name="adj" fmla="val 1143"/>
            </a:avLst>
          </a:prstGeom>
          <a:solidFill>
            <a:srgbClr val="EDF6EF"/>
          </a:solidFill>
          <a:ln w="28575">
            <a:solidFill>
              <a:srgbClr val="08751A"/>
            </a:solidFill>
            <a:prstDash val="solid"/>
          </a:ln>
        </p:spPr>
        <p:txBody>
          <a:bodyPr wrap="square" lIns="266700" tIns="266700" rIns="266700" bIns="266700" anchor="t">
            <a:normAutofit/>
          </a:bodyPr>
          <a:lstStyle/>
          <a:p>
            <a:pPr algn="ctr">
              <a:buNone/>
              <a:defRPr sz="2400" b="1">
                <a:solidFill>
                  <a:srgbClr val="08751A"/>
                </a:solidFill>
                <a:latin typeface="Arial"/>
                <a:ea typeface="Arial"/>
                <a:cs typeface="Arial"/>
              </a:defRPr>
            </a:pPr>
            <a:r>
              <a:rPr sz="2800" b="1" dirty="0">
                <a:solidFill>
                  <a:srgbClr val="08751A"/>
                </a:solidFill>
                <a:latin typeface="Arial"/>
                <a:ea typeface="Arial"/>
                <a:cs typeface="Arial"/>
              </a:rPr>
              <a:t>ANOMALY DETECTION</a:t>
            </a:r>
          </a:p>
        </p:txBody>
      </p:sp>
      <p:pic>
        <p:nvPicPr>
          <p:cNvPr id="52" name="Picture 51"/>
          <p:cNvPicPr>
            <a:picLocks noChangeAspect="1"/>
          </p:cNvPicPr>
          <p:nvPr/>
        </p:nvPicPr>
        <p:blipFill>
          <a:blip r:embed="rId3"/>
          <a:srcRect t="18337" b="18337"/>
          <a:stretch>
            <a:fillRect/>
          </a:stretch>
        </p:blipFill>
        <p:spPr>
          <a:xfrm>
            <a:off x="17240250" y="3357563"/>
            <a:ext cx="5715000" cy="2714625"/>
          </a:xfrm>
          <a:prstGeom prst="rect">
            <a:avLst/>
          </a:prstGeom>
        </p:spPr>
      </p:pic>
      <p:sp>
        <p:nvSpPr>
          <p:cNvPr id="8" name="card-photo-frame">
            <a:extLst>
              <a:ext uri="{FF2B5EF4-FFF2-40B4-BE49-F238E27FC236}">
                <a16:creationId xmlns:a16="http://schemas.microsoft.com/office/drawing/2014/main" id="{48A7C859-8808-4CF1-85FD-D3D1F7A938B3}"/>
              </a:ext>
            </a:extLst>
          </p:cNvPr>
          <p:cNvSpPr>
            <a:spLocks noGrp="1"/>
          </p:cNvSpPr>
          <p:nvPr/>
        </p:nvSpPr>
        <p:spPr>
          <a:xfrm>
            <a:off x="17240250" y="3357563"/>
            <a:ext cx="5715000" cy="2714625"/>
          </a:xfrm>
          <a:prstGeom prst="rect">
            <a:avLst/>
          </a:prstGeom>
          <a:solidFill>
            <a:srgbClr val="000000">
              <a:alpha val="0"/>
            </a:srgbClr>
          </a:solidFill>
          <a:ln w="28575">
            <a:solidFill>
              <a:srgbClr val="08751A"/>
            </a:solidFill>
            <a:prstDash val="solid"/>
          </a:ln>
        </p:spPr>
        <p:txBody>
          <a:bodyPr/>
          <a:lstStyle/>
          <a:p>
            <a:endParaRPr/>
          </a:p>
        </p:txBody>
      </p:sp>
      <p:sp>
        <p:nvSpPr>
          <p:cNvPr id="9" name="card-protocol-link-a">
            <a:extLst>
              <a:ext uri="{FF2B5EF4-FFF2-40B4-BE49-F238E27FC236}">
                <a16:creationId xmlns:a16="http://schemas.microsoft.com/office/drawing/2014/main" id="{A87FA765-A34B-43D8-A71B-67C24FAAA3C5}"/>
              </a:ext>
            </a:extLst>
          </p:cNvPr>
          <p:cNvSpPr>
            <a:spLocks noGrp="1"/>
          </p:cNvSpPr>
          <p:nvPr/>
        </p:nvSpPr>
        <p:spPr>
          <a:xfrm>
            <a:off x="2714625" y="4186238"/>
            <a:ext cx="809625" cy="66675"/>
          </a:xfrm>
          <a:prstGeom prst="rect">
            <a:avLst/>
          </a:prstGeom>
          <a:solidFill>
            <a:srgbClr val="08751A"/>
          </a:solidFill>
          <a:ln w="0">
            <a:solidFill>
              <a:srgbClr val="000000">
                <a:alpha val="0"/>
              </a:srgbClr>
            </a:solidFill>
            <a:prstDash val="solid"/>
          </a:ln>
        </p:spPr>
        <p:txBody>
          <a:bodyPr/>
          <a:lstStyle/>
          <a:p>
            <a:endParaRPr/>
          </a:p>
        </p:txBody>
      </p:sp>
      <p:sp>
        <p:nvSpPr>
          <p:cNvPr id="10" name="card-protocol-link-b">
            <a:extLst>
              <a:ext uri="{FF2B5EF4-FFF2-40B4-BE49-F238E27FC236}">
                <a16:creationId xmlns:a16="http://schemas.microsoft.com/office/drawing/2014/main" id="{B7E72F14-A2C6-4CB4-B82D-240BFFCFFA9A}"/>
              </a:ext>
            </a:extLst>
          </p:cNvPr>
          <p:cNvSpPr>
            <a:spLocks noGrp="1"/>
          </p:cNvSpPr>
          <p:nvPr/>
        </p:nvSpPr>
        <p:spPr>
          <a:xfrm>
            <a:off x="5214937" y="4186238"/>
            <a:ext cx="809625" cy="66675"/>
          </a:xfrm>
          <a:prstGeom prst="rect">
            <a:avLst/>
          </a:prstGeom>
          <a:solidFill>
            <a:srgbClr val="08751A"/>
          </a:solidFill>
          <a:ln w="0">
            <a:solidFill>
              <a:srgbClr val="000000">
                <a:alpha val="0"/>
              </a:srgbClr>
            </a:solidFill>
            <a:prstDash val="solid"/>
          </a:ln>
        </p:spPr>
        <p:txBody>
          <a:bodyPr/>
          <a:lstStyle/>
          <a:p>
            <a:endParaRPr/>
          </a:p>
        </p:txBody>
      </p:sp>
      <p:sp>
        <p:nvSpPr>
          <p:cNvPr id="11" name="card-ecu-a">
            <a:extLst>
              <a:ext uri="{FF2B5EF4-FFF2-40B4-BE49-F238E27FC236}">
                <a16:creationId xmlns:a16="http://schemas.microsoft.com/office/drawing/2014/main" id="{98577608-EA2C-4E09-9C07-EC5233F5FA11}"/>
              </a:ext>
            </a:extLst>
          </p:cNvPr>
          <p:cNvSpPr>
            <a:spLocks noGrp="1"/>
          </p:cNvSpPr>
          <p:nvPr/>
        </p:nvSpPr>
        <p:spPr>
          <a:xfrm>
            <a:off x="1619250" y="3786188"/>
            <a:ext cx="1143000" cy="857250"/>
          </a:xfrm>
          <a:prstGeom prst="rect">
            <a:avLst/>
          </a:prstGeom>
          <a:solidFill>
            <a:srgbClr val="FFFFFF"/>
          </a:solidFill>
          <a:ln w="28575">
            <a:solidFill>
              <a:srgbClr val="08751A"/>
            </a:solidFill>
            <a:prstDash val="solid"/>
          </a:ln>
        </p:spPr>
        <p:txBody>
          <a:bodyPr wrap="square" lIns="0" tIns="0" rIns="0" bIns="0" anchor="ctr">
            <a:normAutofit/>
          </a:bodyPr>
          <a:lstStyle/>
          <a:p>
            <a:pPr algn="ctr">
              <a:buNone/>
              <a:defRPr sz="2250" b="1">
                <a:solidFill>
                  <a:srgbClr val="202124"/>
                </a:solidFill>
                <a:latin typeface="Arial"/>
                <a:ea typeface="Arial"/>
                <a:cs typeface="Arial"/>
              </a:defRPr>
            </a:pPr>
            <a:r>
              <a:rPr sz="2250" b="1">
                <a:solidFill>
                  <a:srgbClr val="202124"/>
                </a:solidFill>
                <a:latin typeface="Arial"/>
                <a:ea typeface="Arial"/>
                <a:cs typeface="Arial"/>
              </a:rPr>
              <a:t>ECU</a:t>
            </a:r>
          </a:p>
        </p:txBody>
      </p:sp>
      <p:sp>
        <p:nvSpPr>
          <p:cNvPr id="12" name="card-auth">
            <a:extLst>
              <a:ext uri="{FF2B5EF4-FFF2-40B4-BE49-F238E27FC236}">
                <a16:creationId xmlns:a16="http://schemas.microsoft.com/office/drawing/2014/main" id="{441B1377-19A7-491E-A1F8-B6531BB6CE28}"/>
              </a:ext>
            </a:extLst>
          </p:cNvPr>
          <p:cNvSpPr>
            <a:spLocks noGrp="1"/>
          </p:cNvSpPr>
          <p:nvPr/>
        </p:nvSpPr>
        <p:spPr>
          <a:xfrm>
            <a:off x="3524250" y="3738563"/>
            <a:ext cx="1714500" cy="952500"/>
          </a:xfrm>
          <a:prstGeom prst="rect">
            <a:avLst/>
          </a:prstGeom>
          <a:solidFill>
            <a:srgbClr val="FFFFFF"/>
          </a:solidFill>
          <a:ln w="38100">
            <a:solidFill>
              <a:srgbClr val="08751A"/>
            </a:solidFill>
            <a:prstDash val="solid"/>
          </a:ln>
        </p:spPr>
        <p:txBody>
          <a:bodyPr wrap="square" lIns="0" tIns="0" rIns="0" bIns="0" anchor="ctr">
            <a:normAutofit/>
          </a:bodyPr>
          <a:lstStyle/>
          <a:p>
            <a:pPr algn="ctr">
              <a:buNone/>
              <a:defRPr sz="2250" b="1">
                <a:solidFill>
                  <a:srgbClr val="08751A"/>
                </a:solidFill>
                <a:latin typeface="Arial"/>
                <a:ea typeface="Arial"/>
                <a:cs typeface="Arial"/>
              </a:defRPr>
            </a:pPr>
            <a:r>
              <a:rPr sz="2250" b="1">
                <a:solidFill>
                  <a:srgbClr val="08751A"/>
                </a:solidFill>
                <a:latin typeface="Arial"/>
                <a:ea typeface="Arial"/>
                <a:cs typeface="Arial"/>
              </a:rPr>
              <a:t>AUTH</a:t>
            </a:r>
          </a:p>
        </p:txBody>
      </p:sp>
      <p:sp>
        <p:nvSpPr>
          <p:cNvPr id="13" name="card-ecu-b">
            <a:extLst>
              <a:ext uri="{FF2B5EF4-FFF2-40B4-BE49-F238E27FC236}">
                <a16:creationId xmlns:a16="http://schemas.microsoft.com/office/drawing/2014/main" id="{1EABC2D9-A9E8-4BEC-9269-D707EE4EA09B}"/>
              </a:ext>
            </a:extLst>
          </p:cNvPr>
          <p:cNvSpPr>
            <a:spLocks noGrp="1"/>
          </p:cNvSpPr>
          <p:nvPr/>
        </p:nvSpPr>
        <p:spPr>
          <a:xfrm>
            <a:off x="6000750" y="3786188"/>
            <a:ext cx="1143000" cy="857250"/>
          </a:xfrm>
          <a:prstGeom prst="rect">
            <a:avLst/>
          </a:prstGeom>
          <a:solidFill>
            <a:srgbClr val="FFFFFF"/>
          </a:solidFill>
          <a:ln w="28575">
            <a:solidFill>
              <a:srgbClr val="08751A"/>
            </a:solidFill>
            <a:prstDash val="solid"/>
          </a:ln>
        </p:spPr>
        <p:txBody>
          <a:bodyPr wrap="square" lIns="0" tIns="0" rIns="0" bIns="0" anchor="ctr">
            <a:normAutofit/>
          </a:bodyPr>
          <a:lstStyle/>
          <a:p>
            <a:pPr algn="ctr">
              <a:buNone/>
              <a:defRPr sz="2250" b="1">
                <a:solidFill>
                  <a:srgbClr val="202124"/>
                </a:solidFill>
                <a:latin typeface="Arial"/>
                <a:ea typeface="Arial"/>
                <a:cs typeface="Arial"/>
              </a:defRPr>
            </a:pPr>
            <a:r>
              <a:rPr sz="2250" b="1">
                <a:solidFill>
                  <a:srgbClr val="202124"/>
                </a:solidFill>
                <a:latin typeface="Arial"/>
                <a:ea typeface="Arial"/>
                <a:cs typeface="Arial"/>
              </a:rPr>
              <a:t>ECU</a:t>
            </a:r>
          </a:p>
        </p:txBody>
      </p:sp>
      <p:sp>
        <p:nvSpPr>
          <p:cNvPr id="14" name="card-break-a">
            <a:extLst>
              <a:ext uri="{FF2B5EF4-FFF2-40B4-BE49-F238E27FC236}">
                <a16:creationId xmlns:a16="http://schemas.microsoft.com/office/drawing/2014/main" id="{F79313C8-EAB5-42C5-9309-F2D4F3C2E621}"/>
              </a:ext>
            </a:extLst>
          </p:cNvPr>
          <p:cNvSpPr>
            <a:spLocks noGrp="1"/>
          </p:cNvSpPr>
          <p:nvPr/>
        </p:nvSpPr>
        <p:spPr>
          <a:xfrm rot="1920000">
            <a:off x="5536664" y="3843336"/>
            <a:ext cx="152400" cy="685800"/>
          </a:xfrm>
          <a:prstGeom prst="rect">
            <a:avLst/>
          </a:prstGeom>
          <a:solidFill>
            <a:srgbClr val="C62828"/>
          </a:solidFill>
          <a:ln w="0">
            <a:solidFill>
              <a:srgbClr val="000000">
                <a:alpha val="0"/>
              </a:srgbClr>
            </a:solidFill>
            <a:prstDash val="solid"/>
          </a:ln>
        </p:spPr>
        <p:txBody>
          <a:bodyPr/>
          <a:lstStyle/>
          <a:p>
            <a:endParaRPr/>
          </a:p>
        </p:txBody>
      </p:sp>
      <p:sp>
        <p:nvSpPr>
          <p:cNvPr id="15" name="card-break-b">
            <a:extLst>
              <a:ext uri="{FF2B5EF4-FFF2-40B4-BE49-F238E27FC236}">
                <a16:creationId xmlns:a16="http://schemas.microsoft.com/office/drawing/2014/main" id="{23ABA8B8-8239-4B0A-A213-A818C25729A8}"/>
              </a:ext>
            </a:extLst>
          </p:cNvPr>
          <p:cNvSpPr>
            <a:spLocks noGrp="1"/>
          </p:cNvSpPr>
          <p:nvPr/>
        </p:nvSpPr>
        <p:spPr>
          <a:xfrm rot="-1920000">
            <a:off x="5526478" y="3850298"/>
            <a:ext cx="152400" cy="685800"/>
          </a:xfrm>
          <a:prstGeom prst="rect">
            <a:avLst/>
          </a:prstGeom>
          <a:solidFill>
            <a:srgbClr val="C62828"/>
          </a:solidFill>
          <a:ln w="0">
            <a:solidFill>
              <a:srgbClr val="000000">
                <a:alpha val="0"/>
              </a:srgbClr>
            </a:solidFill>
            <a:prstDash val="solid"/>
          </a:ln>
        </p:spPr>
        <p:txBody>
          <a:bodyPr/>
          <a:lstStyle/>
          <a:p>
            <a:endParaRPr/>
          </a:p>
        </p:txBody>
      </p:sp>
      <p:sp>
        <p:nvSpPr>
          <p:cNvPr id="16" name="card-protocol-change">
            <a:extLst>
              <a:ext uri="{FF2B5EF4-FFF2-40B4-BE49-F238E27FC236}">
                <a16:creationId xmlns:a16="http://schemas.microsoft.com/office/drawing/2014/main" id="{1886DBD0-1A5C-4AB5-A805-FACC5D11273B}"/>
              </a:ext>
            </a:extLst>
          </p:cNvPr>
          <p:cNvSpPr>
            <a:spLocks noGrp="1"/>
          </p:cNvSpPr>
          <p:nvPr/>
        </p:nvSpPr>
        <p:spPr>
          <a:xfrm>
            <a:off x="2114550" y="5014913"/>
            <a:ext cx="4857750" cy="47625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1875" b="1">
                <a:solidFill>
                  <a:srgbClr val="C62828"/>
                </a:solidFill>
                <a:latin typeface="Arial"/>
                <a:ea typeface="Arial"/>
                <a:cs typeface="Arial"/>
              </a:defRPr>
            </a:pPr>
            <a:r>
              <a:rPr sz="1875" b="1" dirty="0">
                <a:solidFill>
                  <a:srgbClr val="C62828"/>
                </a:solidFill>
                <a:latin typeface="Arial"/>
                <a:ea typeface="Arial"/>
                <a:cs typeface="Arial"/>
              </a:rPr>
              <a:t>PROTOCOL CHANGE</a:t>
            </a:r>
          </a:p>
        </p:txBody>
      </p:sp>
      <p:sp>
        <p:nvSpPr>
          <p:cNvPr id="17" name="card-legit-axis">
            <a:extLst>
              <a:ext uri="{FF2B5EF4-FFF2-40B4-BE49-F238E27FC236}">
                <a16:creationId xmlns:a16="http://schemas.microsoft.com/office/drawing/2014/main" id="{6F341F78-B976-41AB-AC6D-8308A67983C2}"/>
              </a:ext>
            </a:extLst>
          </p:cNvPr>
          <p:cNvSpPr>
            <a:spLocks noGrp="1"/>
          </p:cNvSpPr>
          <p:nvPr/>
        </p:nvSpPr>
        <p:spPr>
          <a:xfrm>
            <a:off x="10668000" y="4357688"/>
            <a:ext cx="4095750" cy="38100"/>
          </a:xfrm>
          <a:prstGeom prst="rect">
            <a:avLst/>
          </a:prstGeom>
          <a:solidFill>
            <a:srgbClr val="DCE2DE"/>
          </a:solidFill>
          <a:ln w="0">
            <a:solidFill>
              <a:srgbClr val="000000">
                <a:alpha val="0"/>
              </a:srgbClr>
            </a:solidFill>
            <a:prstDash val="solid"/>
          </a:ln>
        </p:spPr>
        <p:txBody>
          <a:bodyPr/>
          <a:lstStyle/>
          <a:p>
            <a:endParaRPr/>
          </a:p>
        </p:txBody>
      </p:sp>
      <p:sp>
        <p:nvSpPr>
          <p:cNvPr id="18" name="card-attack-axis">
            <a:extLst>
              <a:ext uri="{FF2B5EF4-FFF2-40B4-BE49-F238E27FC236}">
                <a16:creationId xmlns:a16="http://schemas.microsoft.com/office/drawing/2014/main" id="{3AA7A9D9-C400-42B7-93D2-14432B586EC5}"/>
              </a:ext>
            </a:extLst>
          </p:cNvPr>
          <p:cNvSpPr>
            <a:spLocks noGrp="1"/>
          </p:cNvSpPr>
          <p:nvPr/>
        </p:nvSpPr>
        <p:spPr>
          <a:xfrm>
            <a:off x="10668000" y="5500688"/>
            <a:ext cx="4095750" cy="38100"/>
          </a:xfrm>
          <a:prstGeom prst="rect">
            <a:avLst/>
          </a:prstGeom>
          <a:solidFill>
            <a:srgbClr val="DCE2DE"/>
          </a:solidFill>
          <a:ln w="0">
            <a:solidFill>
              <a:srgbClr val="000000">
                <a:alpha val="0"/>
              </a:srgbClr>
            </a:solidFill>
            <a:prstDash val="solid"/>
          </a:ln>
        </p:spPr>
        <p:txBody>
          <a:bodyPr/>
          <a:lstStyle/>
          <a:p>
            <a:endParaRPr/>
          </a:p>
        </p:txBody>
      </p:sp>
      <p:sp>
        <p:nvSpPr>
          <p:cNvPr id="19" name="card-threshold">
            <a:extLst>
              <a:ext uri="{FF2B5EF4-FFF2-40B4-BE49-F238E27FC236}">
                <a16:creationId xmlns:a16="http://schemas.microsoft.com/office/drawing/2014/main" id="{D0C5170D-7B96-4B05-81B2-B974E9DB8E99}"/>
              </a:ext>
            </a:extLst>
          </p:cNvPr>
          <p:cNvSpPr>
            <a:spLocks noGrp="1"/>
          </p:cNvSpPr>
          <p:nvPr/>
        </p:nvSpPr>
        <p:spPr>
          <a:xfrm>
            <a:off x="12668250" y="3786188"/>
            <a:ext cx="57150" cy="2381250"/>
          </a:xfrm>
          <a:prstGeom prst="rect">
            <a:avLst/>
          </a:prstGeom>
          <a:solidFill>
            <a:srgbClr val="C62828"/>
          </a:solidFill>
          <a:ln w="0">
            <a:solidFill>
              <a:srgbClr val="000000">
                <a:alpha val="0"/>
              </a:srgbClr>
            </a:solidFill>
            <a:prstDash val="solid"/>
          </a:ln>
        </p:spPr>
        <p:txBody>
          <a:bodyPr/>
          <a:lstStyle/>
          <a:p>
            <a:endParaRPr/>
          </a:p>
        </p:txBody>
      </p:sp>
      <p:sp>
        <p:nvSpPr>
          <p:cNvPr id="20" name="card-threshold-label">
            <a:extLst>
              <a:ext uri="{FF2B5EF4-FFF2-40B4-BE49-F238E27FC236}">
                <a16:creationId xmlns:a16="http://schemas.microsoft.com/office/drawing/2014/main" id="{55A7D2C0-0871-4C58-88EE-15F15FB7C971}"/>
              </a:ext>
            </a:extLst>
          </p:cNvPr>
          <p:cNvSpPr>
            <a:spLocks noGrp="1"/>
          </p:cNvSpPr>
          <p:nvPr/>
        </p:nvSpPr>
        <p:spPr>
          <a:xfrm>
            <a:off x="11953875" y="3357563"/>
            <a:ext cx="1524000" cy="381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1575" b="1">
                <a:solidFill>
                  <a:srgbClr val="C62828"/>
                </a:solidFill>
                <a:latin typeface="Arial"/>
                <a:ea typeface="Arial"/>
                <a:cs typeface="Arial"/>
              </a:defRPr>
            </a:pPr>
            <a:r>
              <a:rPr sz="1575" b="1">
                <a:solidFill>
                  <a:srgbClr val="C62828"/>
                </a:solidFill>
                <a:latin typeface="Arial"/>
                <a:ea typeface="Arial"/>
                <a:cs typeface="Arial"/>
              </a:rPr>
              <a:t>THRESHOLD</a:t>
            </a:r>
          </a:p>
        </p:txBody>
      </p:sp>
      <p:sp>
        <p:nvSpPr>
          <p:cNvPr id="21" name="card-legit-label">
            <a:extLst>
              <a:ext uri="{FF2B5EF4-FFF2-40B4-BE49-F238E27FC236}">
                <a16:creationId xmlns:a16="http://schemas.microsoft.com/office/drawing/2014/main" id="{DB5D9291-DC9F-4C8E-9C5F-97FE28C9781D}"/>
              </a:ext>
            </a:extLst>
          </p:cNvPr>
          <p:cNvSpPr>
            <a:spLocks noGrp="1"/>
          </p:cNvSpPr>
          <p:nvPr/>
        </p:nvSpPr>
        <p:spPr>
          <a:xfrm>
            <a:off x="9239250" y="4148138"/>
            <a:ext cx="1381125" cy="381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l">
              <a:buNone/>
              <a:defRPr sz="1800" b="1">
                <a:solidFill>
                  <a:srgbClr val="5C6167"/>
                </a:solidFill>
                <a:latin typeface="Arial"/>
                <a:ea typeface="Arial"/>
                <a:cs typeface="Arial"/>
              </a:defRPr>
            </a:pPr>
            <a:r>
              <a:rPr sz="1800" b="1">
                <a:solidFill>
                  <a:srgbClr val="5C6167"/>
                </a:solidFill>
                <a:latin typeface="Arial"/>
                <a:ea typeface="Arial"/>
                <a:cs typeface="Arial"/>
              </a:rPr>
              <a:t>LEGIT</a:t>
            </a:r>
          </a:p>
        </p:txBody>
      </p:sp>
      <p:sp>
        <p:nvSpPr>
          <p:cNvPr id="22" name="card-attack-label">
            <a:extLst>
              <a:ext uri="{FF2B5EF4-FFF2-40B4-BE49-F238E27FC236}">
                <a16:creationId xmlns:a16="http://schemas.microsoft.com/office/drawing/2014/main" id="{5121643D-CA96-4457-A192-25EED320AE2F}"/>
              </a:ext>
            </a:extLst>
          </p:cNvPr>
          <p:cNvSpPr>
            <a:spLocks noGrp="1"/>
          </p:cNvSpPr>
          <p:nvPr/>
        </p:nvSpPr>
        <p:spPr>
          <a:xfrm>
            <a:off x="9239250" y="5291138"/>
            <a:ext cx="1381125" cy="381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l">
              <a:buNone/>
              <a:defRPr sz="1800" b="1">
                <a:solidFill>
                  <a:srgbClr val="5C6167"/>
                </a:solidFill>
                <a:latin typeface="Arial"/>
                <a:ea typeface="Arial"/>
                <a:cs typeface="Arial"/>
              </a:defRPr>
            </a:pPr>
            <a:r>
              <a:rPr sz="1800" b="1">
                <a:solidFill>
                  <a:srgbClr val="5C6167"/>
                </a:solidFill>
                <a:latin typeface="Arial"/>
                <a:ea typeface="Arial"/>
                <a:cs typeface="Arial"/>
              </a:rPr>
              <a:t>ATTACK</a:t>
            </a:r>
          </a:p>
        </p:txBody>
      </p:sp>
      <p:sp>
        <p:nvSpPr>
          <p:cNvPr id="23" name="card-legit-0">
            <a:extLst>
              <a:ext uri="{FF2B5EF4-FFF2-40B4-BE49-F238E27FC236}">
                <a16:creationId xmlns:a16="http://schemas.microsoft.com/office/drawing/2014/main" id="{544B9D12-1C89-4402-BA91-86D61E175FA4}"/>
              </a:ext>
            </a:extLst>
          </p:cNvPr>
          <p:cNvSpPr>
            <a:spLocks noGrp="1"/>
          </p:cNvSpPr>
          <p:nvPr/>
        </p:nvSpPr>
        <p:spPr>
          <a:xfrm>
            <a:off x="10953750" y="4167188"/>
            <a:ext cx="361950" cy="361950"/>
          </a:xfrm>
          <a:prstGeom prst="ellipse">
            <a:avLst/>
          </a:prstGeom>
          <a:solidFill>
            <a:srgbClr val="FFFFFF"/>
          </a:solidFill>
          <a:ln w="38100">
            <a:solidFill>
              <a:srgbClr val="08751A"/>
            </a:solidFill>
            <a:prstDash val="solid"/>
          </a:ln>
        </p:spPr>
        <p:txBody>
          <a:bodyPr/>
          <a:lstStyle/>
          <a:p>
            <a:endParaRPr/>
          </a:p>
        </p:txBody>
      </p:sp>
      <p:sp>
        <p:nvSpPr>
          <p:cNvPr id="24" name="card-legit-1">
            <a:extLst>
              <a:ext uri="{FF2B5EF4-FFF2-40B4-BE49-F238E27FC236}">
                <a16:creationId xmlns:a16="http://schemas.microsoft.com/office/drawing/2014/main" id="{AE3D45E3-7F91-4C9B-9812-09C6F5686DA5}"/>
              </a:ext>
            </a:extLst>
          </p:cNvPr>
          <p:cNvSpPr>
            <a:spLocks noGrp="1"/>
          </p:cNvSpPr>
          <p:nvPr/>
        </p:nvSpPr>
        <p:spPr>
          <a:xfrm>
            <a:off x="11572875" y="4167188"/>
            <a:ext cx="361950" cy="361950"/>
          </a:xfrm>
          <a:prstGeom prst="ellipse">
            <a:avLst/>
          </a:prstGeom>
          <a:solidFill>
            <a:srgbClr val="FFFFFF"/>
          </a:solidFill>
          <a:ln w="38100">
            <a:solidFill>
              <a:srgbClr val="08751A"/>
            </a:solidFill>
            <a:prstDash val="solid"/>
          </a:ln>
        </p:spPr>
        <p:txBody>
          <a:bodyPr/>
          <a:lstStyle/>
          <a:p>
            <a:endParaRPr/>
          </a:p>
        </p:txBody>
      </p:sp>
      <p:sp>
        <p:nvSpPr>
          <p:cNvPr id="25" name="card-legit-2">
            <a:extLst>
              <a:ext uri="{FF2B5EF4-FFF2-40B4-BE49-F238E27FC236}">
                <a16:creationId xmlns:a16="http://schemas.microsoft.com/office/drawing/2014/main" id="{129A5157-C1A6-4E5E-BB1D-BE0D792E8E57}"/>
              </a:ext>
            </a:extLst>
          </p:cNvPr>
          <p:cNvSpPr>
            <a:spLocks noGrp="1"/>
          </p:cNvSpPr>
          <p:nvPr/>
        </p:nvSpPr>
        <p:spPr>
          <a:xfrm>
            <a:off x="12144375" y="4167188"/>
            <a:ext cx="361950" cy="361950"/>
          </a:xfrm>
          <a:prstGeom prst="ellipse">
            <a:avLst/>
          </a:prstGeom>
          <a:solidFill>
            <a:srgbClr val="FFFFFF"/>
          </a:solidFill>
          <a:ln w="38100">
            <a:solidFill>
              <a:srgbClr val="08751A"/>
            </a:solidFill>
            <a:prstDash val="solid"/>
          </a:ln>
        </p:spPr>
        <p:txBody>
          <a:bodyPr/>
          <a:lstStyle/>
          <a:p>
            <a:endParaRPr/>
          </a:p>
        </p:txBody>
      </p:sp>
      <p:sp>
        <p:nvSpPr>
          <p:cNvPr id="26" name="card-legit-3">
            <a:extLst>
              <a:ext uri="{FF2B5EF4-FFF2-40B4-BE49-F238E27FC236}">
                <a16:creationId xmlns:a16="http://schemas.microsoft.com/office/drawing/2014/main" id="{F42101C9-625E-4BB6-A797-16B830225C9C}"/>
              </a:ext>
            </a:extLst>
          </p:cNvPr>
          <p:cNvSpPr>
            <a:spLocks noGrp="1"/>
          </p:cNvSpPr>
          <p:nvPr/>
        </p:nvSpPr>
        <p:spPr>
          <a:xfrm>
            <a:off x="13811250" y="4167188"/>
            <a:ext cx="361950" cy="361950"/>
          </a:xfrm>
          <a:prstGeom prst="ellipse">
            <a:avLst/>
          </a:prstGeom>
          <a:solidFill>
            <a:srgbClr val="FFFFFF"/>
          </a:solidFill>
          <a:ln w="38100">
            <a:solidFill>
              <a:srgbClr val="08751A"/>
            </a:solidFill>
            <a:prstDash val="solid"/>
          </a:ln>
        </p:spPr>
        <p:txBody>
          <a:bodyPr/>
          <a:lstStyle/>
          <a:p>
            <a:endParaRPr/>
          </a:p>
        </p:txBody>
      </p:sp>
      <p:sp>
        <p:nvSpPr>
          <p:cNvPr id="27" name="card-attack-0">
            <a:extLst>
              <a:ext uri="{FF2B5EF4-FFF2-40B4-BE49-F238E27FC236}">
                <a16:creationId xmlns:a16="http://schemas.microsoft.com/office/drawing/2014/main" id="{C47BAC78-9D97-47E1-A579-201B09A99F08}"/>
              </a:ext>
            </a:extLst>
          </p:cNvPr>
          <p:cNvSpPr>
            <a:spLocks noGrp="1"/>
          </p:cNvSpPr>
          <p:nvPr/>
        </p:nvSpPr>
        <p:spPr>
          <a:xfrm>
            <a:off x="11239500" y="5310188"/>
            <a:ext cx="361950" cy="361950"/>
          </a:xfrm>
          <a:prstGeom prst="ellipse">
            <a:avLst/>
          </a:prstGeom>
          <a:solidFill>
            <a:srgbClr val="FCEDEC"/>
          </a:solidFill>
          <a:ln w="38100">
            <a:solidFill>
              <a:srgbClr val="C62828"/>
            </a:solidFill>
            <a:prstDash val="solid"/>
          </a:ln>
        </p:spPr>
        <p:txBody>
          <a:bodyPr/>
          <a:lstStyle/>
          <a:p>
            <a:endParaRPr/>
          </a:p>
        </p:txBody>
      </p:sp>
      <p:sp>
        <p:nvSpPr>
          <p:cNvPr id="28" name="card-attack-1">
            <a:extLst>
              <a:ext uri="{FF2B5EF4-FFF2-40B4-BE49-F238E27FC236}">
                <a16:creationId xmlns:a16="http://schemas.microsoft.com/office/drawing/2014/main" id="{33A9B483-871F-4D8C-AE7C-35C57BFA218F}"/>
              </a:ext>
            </a:extLst>
          </p:cNvPr>
          <p:cNvSpPr>
            <a:spLocks noGrp="1"/>
          </p:cNvSpPr>
          <p:nvPr/>
        </p:nvSpPr>
        <p:spPr>
          <a:xfrm>
            <a:off x="13096875" y="5310188"/>
            <a:ext cx="361950" cy="361950"/>
          </a:xfrm>
          <a:prstGeom prst="ellipse">
            <a:avLst/>
          </a:prstGeom>
          <a:solidFill>
            <a:srgbClr val="FCEDEC"/>
          </a:solidFill>
          <a:ln w="38100">
            <a:solidFill>
              <a:srgbClr val="C62828"/>
            </a:solidFill>
            <a:prstDash val="solid"/>
          </a:ln>
        </p:spPr>
        <p:txBody>
          <a:bodyPr/>
          <a:lstStyle/>
          <a:p>
            <a:endParaRPr/>
          </a:p>
        </p:txBody>
      </p:sp>
      <p:sp>
        <p:nvSpPr>
          <p:cNvPr id="29" name="card-attack-2">
            <a:extLst>
              <a:ext uri="{FF2B5EF4-FFF2-40B4-BE49-F238E27FC236}">
                <a16:creationId xmlns:a16="http://schemas.microsoft.com/office/drawing/2014/main" id="{CD46D874-AA1C-4B99-82D9-615496CFF3AE}"/>
              </a:ext>
            </a:extLst>
          </p:cNvPr>
          <p:cNvSpPr>
            <a:spLocks noGrp="1"/>
          </p:cNvSpPr>
          <p:nvPr/>
        </p:nvSpPr>
        <p:spPr>
          <a:xfrm>
            <a:off x="13763625" y="5310188"/>
            <a:ext cx="361950" cy="361950"/>
          </a:xfrm>
          <a:prstGeom prst="ellipse">
            <a:avLst/>
          </a:prstGeom>
          <a:solidFill>
            <a:srgbClr val="FCEDEC"/>
          </a:solidFill>
          <a:ln w="38100">
            <a:solidFill>
              <a:srgbClr val="C62828"/>
            </a:solidFill>
            <a:prstDash val="solid"/>
          </a:ln>
        </p:spPr>
        <p:txBody>
          <a:bodyPr/>
          <a:lstStyle/>
          <a:p>
            <a:endParaRPr/>
          </a:p>
        </p:txBody>
      </p:sp>
      <p:sp>
        <p:nvSpPr>
          <p:cNvPr id="30" name="card-attack-3">
            <a:extLst>
              <a:ext uri="{FF2B5EF4-FFF2-40B4-BE49-F238E27FC236}">
                <a16:creationId xmlns:a16="http://schemas.microsoft.com/office/drawing/2014/main" id="{EB5A6205-1515-481E-8C3D-ED17B9AAF45E}"/>
              </a:ext>
            </a:extLst>
          </p:cNvPr>
          <p:cNvSpPr>
            <a:spLocks noGrp="1"/>
          </p:cNvSpPr>
          <p:nvPr/>
        </p:nvSpPr>
        <p:spPr>
          <a:xfrm>
            <a:off x="14382750" y="5310188"/>
            <a:ext cx="361950" cy="361950"/>
          </a:xfrm>
          <a:prstGeom prst="ellipse">
            <a:avLst/>
          </a:prstGeom>
          <a:solidFill>
            <a:srgbClr val="FCEDEC"/>
          </a:solidFill>
          <a:ln w="38100">
            <a:solidFill>
              <a:srgbClr val="C62828"/>
            </a:solidFill>
            <a:prstDash val="solid"/>
          </a:ln>
        </p:spPr>
        <p:txBody>
          <a:bodyPr/>
          <a:lstStyle/>
          <a:p>
            <a:endParaRPr/>
          </a:p>
        </p:txBody>
      </p:sp>
      <p:sp>
        <p:nvSpPr>
          <p:cNvPr id="31" name="card-false-alarm">
            <a:extLst>
              <a:ext uri="{FF2B5EF4-FFF2-40B4-BE49-F238E27FC236}">
                <a16:creationId xmlns:a16="http://schemas.microsoft.com/office/drawing/2014/main" id="{6847A997-D5CE-4650-871B-C1EB516AA8EC}"/>
              </a:ext>
            </a:extLst>
          </p:cNvPr>
          <p:cNvSpPr>
            <a:spLocks noGrp="1"/>
          </p:cNvSpPr>
          <p:nvPr/>
        </p:nvSpPr>
        <p:spPr>
          <a:xfrm>
            <a:off x="12954000" y="4595813"/>
            <a:ext cx="2095500" cy="42862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1575" b="1">
                <a:solidFill>
                  <a:srgbClr val="C62828"/>
                </a:solidFill>
                <a:latin typeface="Arial"/>
                <a:ea typeface="Arial"/>
                <a:cs typeface="Arial"/>
              </a:defRPr>
            </a:pPr>
            <a:r>
              <a:rPr sz="1575" b="1">
                <a:solidFill>
                  <a:srgbClr val="C62828"/>
                </a:solidFill>
                <a:latin typeface="Arial"/>
                <a:ea typeface="Arial"/>
                <a:cs typeface="Arial"/>
              </a:rPr>
              <a:t>FALSE ALARM</a:t>
            </a:r>
          </a:p>
        </p:txBody>
      </p:sp>
      <p:sp>
        <p:nvSpPr>
          <p:cNvPr id="32" name="card-missed">
            <a:extLst>
              <a:ext uri="{FF2B5EF4-FFF2-40B4-BE49-F238E27FC236}">
                <a16:creationId xmlns:a16="http://schemas.microsoft.com/office/drawing/2014/main" id="{5EAA05AC-BCA8-44B7-A01B-B1F133F8C976}"/>
              </a:ext>
            </a:extLst>
          </p:cNvPr>
          <p:cNvSpPr>
            <a:spLocks noGrp="1"/>
          </p:cNvSpPr>
          <p:nvPr/>
        </p:nvSpPr>
        <p:spPr>
          <a:xfrm>
            <a:off x="10477500" y="5738813"/>
            <a:ext cx="2286000" cy="42862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1575" b="1">
                <a:solidFill>
                  <a:srgbClr val="C62828"/>
                </a:solidFill>
                <a:latin typeface="Arial"/>
                <a:ea typeface="Arial"/>
                <a:cs typeface="Arial"/>
              </a:defRPr>
            </a:pPr>
            <a:r>
              <a:rPr sz="1575" b="1">
                <a:solidFill>
                  <a:srgbClr val="C62828"/>
                </a:solidFill>
                <a:latin typeface="Arial"/>
                <a:ea typeface="Arial"/>
                <a:cs typeface="Arial"/>
              </a:rPr>
              <a:t>MISSED ATTACK</a:t>
            </a:r>
          </a:p>
        </p:txBody>
      </p:sp>
      <p:sp>
        <p:nvSpPr>
          <p:cNvPr id="33" name="card-summary-185">
            <a:extLst>
              <a:ext uri="{FF2B5EF4-FFF2-40B4-BE49-F238E27FC236}">
                <a16:creationId xmlns:a16="http://schemas.microsoft.com/office/drawing/2014/main" id="{BA136BC3-FF74-4F52-909C-2BFB242CDCF7}"/>
              </a:ext>
            </a:extLst>
          </p:cNvPr>
          <p:cNvSpPr>
            <a:spLocks noGrp="1"/>
          </p:cNvSpPr>
          <p:nvPr/>
        </p:nvSpPr>
        <p:spPr>
          <a:xfrm>
            <a:off x="17002125" y="6357938"/>
            <a:ext cx="6191250" cy="100012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100" b="0">
                <a:solidFill>
                  <a:srgbClr val="5C6167"/>
                </a:solidFill>
                <a:latin typeface="Arial"/>
                <a:ea typeface="Arial"/>
                <a:cs typeface="Arial"/>
              </a:defRPr>
            </a:pPr>
            <a:r>
              <a:rPr sz="2400" b="0" dirty="0">
                <a:solidFill>
                  <a:srgbClr val="5C6167"/>
                </a:solidFill>
                <a:latin typeface="Arial"/>
                <a:ea typeface="Arial"/>
                <a:cs typeface="Arial"/>
              </a:rPr>
              <a:t>Filter traffic and authenticate message history outside the ECM.</a:t>
            </a:r>
          </a:p>
        </p:txBody>
      </p:sp>
      <p:sp>
        <p:nvSpPr>
          <p:cNvPr id="34" name="card-tradeoff-rule-185">
            <a:extLst>
              <a:ext uri="{FF2B5EF4-FFF2-40B4-BE49-F238E27FC236}">
                <a16:creationId xmlns:a16="http://schemas.microsoft.com/office/drawing/2014/main" id="{4202BA91-CF2A-4C5B-91B7-EB9BAA44CE8B}"/>
              </a:ext>
            </a:extLst>
          </p:cNvPr>
          <p:cNvSpPr>
            <a:spLocks noGrp="1"/>
          </p:cNvSpPr>
          <p:nvPr/>
        </p:nvSpPr>
        <p:spPr>
          <a:xfrm>
            <a:off x="17764125" y="7548563"/>
            <a:ext cx="4667250" cy="47625"/>
          </a:xfrm>
          <a:prstGeom prst="rect">
            <a:avLst/>
          </a:prstGeom>
          <a:solidFill>
            <a:srgbClr val="C62828"/>
          </a:solidFill>
          <a:ln w="0">
            <a:solidFill>
              <a:srgbClr val="000000">
                <a:alpha val="0"/>
              </a:srgbClr>
            </a:solidFill>
            <a:prstDash val="solid"/>
          </a:ln>
        </p:spPr>
        <p:txBody>
          <a:bodyPr/>
          <a:lstStyle/>
          <a:p>
            <a:endParaRPr/>
          </a:p>
        </p:txBody>
      </p:sp>
      <p:sp>
        <p:nvSpPr>
          <p:cNvPr id="35" name="card-tradeoff-label-185">
            <a:extLst>
              <a:ext uri="{FF2B5EF4-FFF2-40B4-BE49-F238E27FC236}">
                <a16:creationId xmlns:a16="http://schemas.microsoft.com/office/drawing/2014/main" id="{8D05E2E0-1501-444D-B2A7-802BEEC0F820}"/>
              </a:ext>
            </a:extLst>
          </p:cNvPr>
          <p:cNvSpPr>
            <a:spLocks noGrp="1"/>
          </p:cNvSpPr>
          <p:nvPr/>
        </p:nvSpPr>
        <p:spPr>
          <a:xfrm>
            <a:off x="17002125" y="7691438"/>
            <a:ext cx="6191250" cy="381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1650" b="1">
                <a:solidFill>
                  <a:srgbClr val="C62828"/>
                </a:solidFill>
                <a:latin typeface="Arial"/>
                <a:ea typeface="Arial"/>
                <a:cs typeface="Arial"/>
              </a:defRPr>
            </a:pPr>
            <a:r>
              <a:rPr sz="2000" b="1" dirty="0">
                <a:solidFill>
                  <a:srgbClr val="C62828"/>
                </a:solidFill>
                <a:latin typeface="Arial"/>
                <a:ea typeface="Arial"/>
                <a:cs typeface="Arial"/>
              </a:rPr>
              <a:t>DEPLOYMENT TRADEOFF</a:t>
            </a:r>
          </a:p>
        </p:txBody>
      </p:sp>
      <p:sp>
        <p:nvSpPr>
          <p:cNvPr id="36" name="card-tradeoff-185">
            <a:extLst>
              <a:ext uri="{FF2B5EF4-FFF2-40B4-BE49-F238E27FC236}">
                <a16:creationId xmlns:a16="http://schemas.microsoft.com/office/drawing/2014/main" id="{4FD1537F-EDA5-4CA7-8E5E-B7E929F65FD5}"/>
              </a:ext>
            </a:extLst>
          </p:cNvPr>
          <p:cNvSpPr>
            <a:spLocks noGrp="1"/>
          </p:cNvSpPr>
          <p:nvPr/>
        </p:nvSpPr>
        <p:spPr>
          <a:xfrm>
            <a:off x="17192625" y="8167688"/>
            <a:ext cx="5810250" cy="104775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100" b="1">
                <a:solidFill>
                  <a:srgbClr val="202124"/>
                </a:solidFill>
                <a:latin typeface="Arial"/>
                <a:ea typeface="Arial"/>
                <a:cs typeface="Arial"/>
              </a:defRPr>
            </a:pPr>
            <a:r>
              <a:rPr sz="2400" b="1" dirty="0">
                <a:solidFill>
                  <a:srgbClr val="202124"/>
                </a:solidFill>
                <a:latin typeface="Arial"/>
                <a:ea typeface="Arial"/>
                <a:cs typeface="Arial"/>
              </a:rPr>
              <a:t>EXTRA HARDWARE + WIRING</a:t>
            </a:r>
          </a:p>
          <a:p>
            <a:pPr algn="ctr">
              <a:buNone/>
              <a:defRPr sz="2100" b="1">
                <a:solidFill>
                  <a:srgbClr val="202124"/>
                </a:solidFill>
                <a:latin typeface="Arial"/>
                <a:ea typeface="Arial"/>
                <a:cs typeface="Arial"/>
              </a:defRPr>
            </a:pPr>
            <a:r>
              <a:rPr sz="2400" b="1" dirty="0">
                <a:solidFill>
                  <a:srgbClr val="202124"/>
                </a:solidFill>
                <a:latin typeface="Arial"/>
                <a:ea typeface="Arial"/>
                <a:cs typeface="Arial"/>
              </a:rPr>
              <a:t>INTEGRATION</a:t>
            </a:r>
          </a:p>
        </p:txBody>
      </p:sp>
      <p:sp>
        <p:nvSpPr>
          <p:cNvPr id="37" name="card-summary-955">
            <a:extLst>
              <a:ext uri="{FF2B5EF4-FFF2-40B4-BE49-F238E27FC236}">
                <a16:creationId xmlns:a16="http://schemas.microsoft.com/office/drawing/2014/main" id="{F1FBC3C9-9FEF-400A-9547-F510003F1FC9}"/>
              </a:ext>
            </a:extLst>
          </p:cNvPr>
          <p:cNvSpPr>
            <a:spLocks noGrp="1"/>
          </p:cNvSpPr>
          <p:nvPr/>
        </p:nvSpPr>
        <p:spPr>
          <a:xfrm>
            <a:off x="1190625" y="6357938"/>
            <a:ext cx="6191250" cy="100012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100" b="0">
                <a:solidFill>
                  <a:srgbClr val="5C6167"/>
                </a:solidFill>
                <a:latin typeface="Arial"/>
                <a:ea typeface="Arial"/>
                <a:cs typeface="Arial"/>
              </a:defRPr>
            </a:pPr>
            <a:r>
              <a:rPr sz="2400" b="0" dirty="0">
                <a:solidFill>
                  <a:srgbClr val="5C6167"/>
                </a:solidFill>
                <a:latin typeface="Arial"/>
                <a:ea typeface="Arial"/>
                <a:cs typeface="Arial"/>
              </a:rPr>
              <a:t>Ideal: authenticate every message at the protocol layer.</a:t>
            </a:r>
          </a:p>
        </p:txBody>
      </p:sp>
      <p:sp>
        <p:nvSpPr>
          <p:cNvPr id="38" name="card-tradeoff-rule-955">
            <a:extLst>
              <a:ext uri="{FF2B5EF4-FFF2-40B4-BE49-F238E27FC236}">
                <a16:creationId xmlns:a16="http://schemas.microsoft.com/office/drawing/2014/main" id="{996175C0-5C61-4822-A86D-89A41C97B5D8}"/>
              </a:ext>
            </a:extLst>
          </p:cNvPr>
          <p:cNvSpPr>
            <a:spLocks noGrp="1"/>
          </p:cNvSpPr>
          <p:nvPr/>
        </p:nvSpPr>
        <p:spPr>
          <a:xfrm>
            <a:off x="1952625" y="7548563"/>
            <a:ext cx="4667250" cy="47625"/>
          </a:xfrm>
          <a:prstGeom prst="rect">
            <a:avLst/>
          </a:prstGeom>
          <a:solidFill>
            <a:srgbClr val="C62828"/>
          </a:solidFill>
          <a:ln w="0">
            <a:solidFill>
              <a:srgbClr val="000000">
                <a:alpha val="0"/>
              </a:srgbClr>
            </a:solidFill>
            <a:prstDash val="solid"/>
          </a:ln>
        </p:spPr>
        <p:txBody>
          <a:bodyPr/>
          <a:lstStyle/>
          <a:p>
            <a:endParaRPr/>
          </a:p>
        </p:txBody>
      </p:sp>
      <p:sp>
        <p:nvSpPr>
          <p:cNvPr id="39" name="card-tradeoff-label-955">
            <a:extLst>
              <a:ext uri="{FF2B5EF4-FFF2-40B4-BE49-F238E27FC236}">
                <a16:creationId xmlns:a16="http://schemas.microsoft.com/office/drawing/2014/main" id="{A4E1CD77-9AE8-49B9-ADB8-F5953D30905F}"/>
              </a:ext>
            </a:extLst>
          </p:cNvPr>
          <p:cNvSpPr>
            <a:spLocks noGrp="1"/>
          </p:cNvSpPr>
          <p:nvPr/>
        </p:nvSpPr>
        <p:spPr>
          <a:xfrm>
            <a:off x="1190625" y="7691438"/>
            <a:ext cx="6191250" cy="381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1650" b="1">
                <a:solidFill>
                  <a:srgbClr val="C62828"/>
                </a:solidFill>
                <a:latin typeface="Arial"/>
                <a:ea typeface="Arial"/>
                <a:cs typeface="Arial"/>
              </a:defRPr>
            </a:pPr>
            <a:r>
              <a:rPr sz="2000" b="1" dirty="0">
                <a:solidFill>
                  <a:srgbClr val="C62828"/>
                </a:solidFill>
                <a:latin typeface="Arial"/>
                <a:ea typeface="Arial"/>
                <a:cs typeface="Arial"/>
              </a:rPr>
              <a:t>DEPLOYMENT TRADEOFF</a:t>
            </a:r>
          </a:p>
        </p:txBody>
      </p:sp>
      <p:sp>
        <p:nvSpPr>
          <p:cNvPr id="40" name="card-tradeoff-955">
            <a:extLst>
              <a:ext uri="{FF2B5EF4-FFF2-40B4-BE49-F238E27FC236}">
                <a16:creationId xmlns:a16="http://schemas.microsoft.com/office/drawing/2014/main" id="{B070E706-92F1-482F-B197-F97419194779}"/>
              </a:ext>
            </a:extLst>
          </p:cNvPr>
          <p:cNvSpPr>
            <a:spLocks noGrp="1"/>
          </p:cNvSpPr>
          <p:nvPr/>
        </p:nvSpPr>
        <p:spPr>
          <a:xfrm>
            <a:off x="962026" y="8167687"/>
            <a:ext cx="6657974" cy="1047751"/>
          </a:xfrm>
          <a:prstGeom prst="rect">
            <a:avLst/>
          </a:prstGeom>
          <a:solidFill>
            <a:srgbClr val="000000">
              <a:alpha val="0"/>
            </a:srgbClr>
          </a:solidFill>
          <a:ln w="0">
            <a:solidFill>
              <a:srgbClr val="000000">
                <a:alpha val="0"/>
              </a:srgbClr>
            </a:solidFill>
            <a:prstDash val="solid"/>
          </a:ln>
        </p:spPr>
        <p:txBody>
          <a:bodyPr wrap="square" lIns="0" tIns="0" rIns="0" bIns="0" anchor="ctr">
            <a:noAutofit/>
          </a:bodyPr>
          <a:lstStyle/>
          <a:p>
            <a:pPr algn="ctr">
              <a:buNone/>
              <a:defRPr sz="2100" b="1">
                <a:solidFill>
                  <a:srgbClr val="202124"/>
                </a:solidFill>
                <a:latin typeface="Arial"/>
                <a:ea typeface="Arial"/>
                <a:cs typeface="Arial"/>
              </a:defRPr>
            </a:pPr>
            <a:r>
              <a:rPr sz="2400" b="1" dirty="0">
                <a:solidFill>
                  <a:srgbClr val="202124"/>
                </a:solidFill>
                <a:latin typeface="Arial"/>
                <a:ea typeface="Arial"/>
                <a:cs typeface="Arial"/>
              </a:rPr>
              <a:t>BREAKS COMPATIBILITY—</a:t>
            </a:r>
          </a:p>
          <a:p>
            <a:pPr algn="ctr">
              <a:buNone/>
              <a:defRPr sz="2100" b="1">
                <a:solidFill>
                  <a:srgbClr val="202124"/>
                </a:solidFill>
                <a:latin typeface="Arial"/>
                <a:ea typeface="Arial"/>
                <a:cs typeface="Arial"/>
              </a:defRPr>
            </a:pPr>
            <a:r>
              <a:rPr sz="2400" b="1" dirty="0">
                <a:solidFill>
                  <a:srgbClr val="202124"/>
                </a:solidFill>
                <a:latin typeface="Arial"/>
                <a:ea typeface="Arial"/>
                <a:cs typeface="Arial"/>
              </a:rPr>
              <a:t>UNLESS YOU OWN THE FULL STACK</a:t>
            </a:r>
          </a:p>
        </p:txBody>
      </p:sp>
      <p:sp>
        <p:nvSpPr>
          <p:cNvPr id="41" name="card-summary-1725">
            <a:extLst>
              <a:ext uri="{FF2B5EF4-FFF2-40B4-BE49-F238E27FC236}">
                <a16:creationId xmlns:a16="http://schemas.microsoft.com/office/drawing/2014/main" id="{3B0CAD9F-0B2B-4C41-9DEB-CBC9EECC41F5}"/>
              </a:ext>
            </a:extLst>
          </p:cNvPr>
          <p:cNvSpPr>
            <a:spLocks noGrp="1"/>
          </p:cNvSpPr>
          <p:nvPr/>
        </p:nvSpPr>
        <p:spPr>
          <a:xfrm>
            <a:off x="9096375" y="6357938"/>
            <a:ext cx="6191250" cy="100012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100" b="0">
                <a:solidFill>
                  <a:srgbClr val="5C6167"/>
                </a:solidFill>
                <a:latin typeface="Arial"/>
                <a:ea typeface="Arial"/>
                <a:cs typeface="Arial"/>
              </a:defRPr>
            </a:pPr>
            <a:r>
              <a:rPr sz="2400" b="0" dirty="0">
                <a:solidFill>
                  <a:srgbClr val="5C6167"/>
                </a:solidFill>
                <a:latin typeface="Arial"/>
                <a:ea typeface="Arial"/>
                <a:cs typeface="Arial"/>
              </a:rPr>
              <a:t>Infer attacks from timing or behavioral patterns.</a:t>
            </a:r>
          </a:p>
        </p:txBody>
      </p:sp>
      <p:sp>
        <p:nvSpPr>
          <p:cNvPr id="42" name="card-tradeoff-rule-1725">
            <a:extLst>
              <a:ext uri="{FF2B5EF4-FFF2-40B4-BE49-F238E27FC236}">
                <a16:creationId xmlns:a16="http://schemas.microsoft.com/office/drawing/2014/main" id="{F29E2239-1B78-49AA-9398-B70C5DD8979C}"/>
              </a:ext>
            </a:extLst>
          </p:cNvPr>
          <p:cNvSpPr>
            <a:spLocks noGrp="1"/>
          </p:cNvSpPr>
          <p:nvPr/>
        </p:nvSpPr>
        <p:spPr>
          <a:xfrm>
            <a:off x="9858375" y="7548563"/>
            <a:ext cx="4667250" cy="47625"/>
          </a:xfrm>
          <a:prstGeom prst="rect">
            <a:avLst/>
          </a:prstGeom>
          <a:solidFill>
            <a:srgbClr val="C62828"/>
          </a:solidFill>
          <a:ln w="0">
            <a:solidFill>
              <a:srgbClr val="000000">
                <a:alpha val="0"/>
              </a:srgbClr>
            </a:solidFill>
            <a:prstDash val="solid"/>
          </a:ln>
        </p:spPr>
        <p:txBody>
          <a:bodyPr/>
          <a:lstStyle/>
          <a:p>
            <a:endParaRPr/>
          </a:p>
        </p:txBody>
      </p:sp>
      <p:sp>
        <p:nvSpPr>
          <p:cNvPr id="43" name="card-tradeoff-label-1725">
            <a:extLst>
              <a:ext uri="{FF2B5EF4-FFF2-40B4-BE49-F238E27FC236}">
                <a16:creationId xmlns:a16="http://schemas.microsoft.com/office/drawing/2014/main" id="{25A26E6A-0843-4AC8-B744-62DDC5405EA5}"/>
              </a:ext>
            </a:extLst>
          </p:cNvPr>
          <p:cNvSpPr>
            <a:spLocks noGrp="1"/>
          </p:cNvSpPr>
          <p:nvPr/>
        </p:nvSpPr>
        <p:spPr>
          <a:xfrm>
            <a:off x="9096375" y="7691438"/>
            <a:ext cx="6191250" cy="3810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1650" b="1">
                <a:solidFill>
                  <a:srgbClr val="C62828"/>
                </a:solidFill>
                <a:latin typeface="Arial"/>
                <a:ea typeface="Arial"/>
                <a:cs typeface="Arial"/>
              </a:defRPr>
            </a:pPr>
            <a:r>
              <a:rPr sz="2000" b="1" dirty="0">
                <a:solidFill>
                  <a:srgbClr val="C62828"/>
                </a:solidFill>
                <a:latin typeface="Arial"/>
                <a:ea typeface="Arial"/>
                <a:cs typeface="Arial"/>
              </a:rPr>
              <a:t>DEPLOYMENT TRADEOFF</a:t>
            </a:r>
          </a:p>
        </p:txBody>
      </p:sp>
      <p:sp>
        <p:nvSpPr>
          <p:cNvPr id="44" name="card-tradeoff-1725">
            <a:extLst>
              <a:ext uri="{FF2B5EF4-FFF2-40B4-BE49-F238E27FC236}">
                <a16:creationId xmlns:a16="http://schemas.microsoft.com/office/drawing/2014/main" id="{312E6DBE-AB12-4F77-8D10-E419CD2E772E}"/>
              </a:ext>
            </a:extLst>
          </p:cNvPr>
          <p:cNvSpPr>
            <a:spLocks noGrp="1"/>
          </p:cNvSpPr>
          <p:nvPr/>
        </p:nvSpPr>
        <p:spPr>
          <a:xfrm>
            <a:off x="9286875" y="8167688"/>
            <a:ext cx="5810250" cy="104775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100" b="1">
                <a:solidFill>
                  <a:srgbClr val="202124"/>
                </a:solidFill>
                <a:latin typeface="Arial"/>
                <a:ea typeface="Arial"/>
                <a:cs typeface="Arial"/>
              </a:defRPr>
            </a:pPr>
            <a:r>
              <a:rPr sz="2400" b="1" dirty="0">
                <a:solidFill>
                  <a:srgbClr val="202124"/>
                </a:solidFill>
                <a:latin typeface="Arial"/>
                <a:ea typeface="Arial"/>
                <a:cs typeface="Arial"/>
              </a:rPr>
              <a:t>TOO MANY FALSE ALARMS</a:t>
            </a:r>
          </a:p>
          <a:p>
            <a:pPr algn="ctr">
              <a:buNone/>
              <a:defRPr sz="2100" b="1">
                <a:solidFill>
                  <a:srgbClr val="202124"/>
                </a:solidFill>
                <a:latin typeface="Arial"/>
                <a:ea typeface="Arial"/>
                <a:cs typeface="Arial"/>
              </a:defRPr>
            </a:pPr>
            <a:r>
              <a:rPr sz="2400" b="1" dirty="0">
                <a:solidFill>
                  <a:srgbClr val="202124"/>
                </a:solidFill>
                <a:latin typeface="Arial"/>
                <a:ea typeface="Arial"/>
                <a:cs typeface="Arial"/>
              </a:rPr>
              <a:t>OR MISSED ATTACKS</a:t>
            </a:r>
          </a:p>
        </p:txBody>
      </p:sp>
      <p:sp>
        <p:nvSpPr>
          <p:cNvPr id="45" name="card-question-rule">
            <a:extLst>
              <a:ext uri="{FF2B5EF4-FFF2-40B4-BE49-F238E27FC236}">
                <a16:creationId xmlns:a16="http://schemas.microsoft.com/office/drawing/2014/main" id="{7239BCCA-56EA-4896-AA08-DB7F1A13EEF0}"/>
              </a:ext>
            </a:extLst>
          </p:cNvPr>
          <p:cNvSpPr>
            <a:spLocks noGrp="1"/>
          </p:cNvSpPr>
          <p:nvPr/>
        </p:nvSpPr>
        <p:spPr>
          <a:xfrm>
            <a:off x="2857500" y="10096500"/>
            <a:ext cx="18669000" cy="66675"/>
          </a:xfrm>
          <a:prstGeom prst="rect">
            <a:avLst/>
          </a:prstGeom>
          <a:solidFill>
            <a:srgbClr val="08751A"/>
          </a:solidFill>
          <a:ln w="0">
            <a:solidFill>
              <a:srgbClr val="000000">
                <a:alpha val="0"/>
              </a:srgbClr>
            </a:solidFill>
            <a:prstDash val="solid"/>
          </a:ln>
        </p:spPr>
        <p:txBody>
          <a:bodyPr/>
          <a:lstStyle/>
          <a:p>
            <a:endParaRPr/>
          </a:p>
        </p:txBody>
      </p:sp>
      <p:sp>
        <p:nvSpPr>
          <p:cNvPr id="46" name="card-question">
            <a:extLst>
              <a:ext uri="{FF2B5EF4-FFF2-40B4-BE49-F238E27FC236}">
                <a16:creationId xmlns:a16="http://schemas.microsoft.com/office/drawing/2014/main" id="{80F1228B-A97A-4FB5-892B-D62293863962}"/>
              </a:ext>
            </a:extLst>
          </p:cNvPr>
          <p:cNvSpPr>
            <a:spLocks noGrp="1"/>
          </p:cNvSpPr>
          <p:nvPr/>
        </p:nvSpPr>
        <p:spPr>
          <a:xfrm>
            <a:off x="2857500" y="10239375"/>
            <a:ext cx="18669000" cy="809625"/>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buNone/>
              <a:defRPr sz="2700" b="1">
                <a:solidFill>
                  <a:srgbClr val="08751A"/>
                </a:solidFill>
                <a:latin typeface="Arial"/>
                <a:ea typeface="Arial"/>
                <a:cs typeface="Arial"/>
              </a:defRPr>
            </a:pPr>
            <a:r>
              <a:rPr sz="2700" b="1">
                <a:solidFill>
                  <a:srgbClr val="08751A"/>
                </a:solidFill>
                <a:latin typeface="Arial"/>
                <a:ea typeface="Arial"/>
                <a:cs typeface="Arial"/>
              </a:rPr>
              <a:t>The external CAN conditioner is the closest architectural starting point.</a:t>
            </a:r>
          </a:p>
        </p:txBody>
      </p:sp>
    </p:spTree>
    <p:extLst>
      <p:ext uri="{BB962C8B-B14F-4D97-AF65-F5344CB8AC3E}">
        <p14:creationId xmlns:p14="http://schemas.microsoft.com/office/powerpoint/2010/main" val="3599276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91D45B-8FAB-DB21-1887-42F448466438}"/>
              </a:ext>
            </a:extLst>
          </p:cNvPr>
          <p:cNvSpPr>
            <a:spLocks noGrp="1"/>
          </p:cNvSpPr>
          <p:nvPr>
            <p:ph type="body" idx="10"/>
          </p:nvPr>
        </p:nvSpPr>
        <p:spPr>
          <a:xfrm>
            <a:off x="2619375" y="7477125"/>
            <a:ext cx="19145250" cy="2571750"/>
          </a:xfrm>
        </p:spPr>
        <p:txBody>
          <a:bodyPr wrap="square" lIns="0" tIns="0" rIns="0" bIns="0" anchor="ctr">
            <a:normAutofit/>
          </a:bodyPr>
          <a:lstStyle/>
          <a:p>
            <a:pPr algn="ctr">
              <a:spcAft>
                <a:spcPts val="20"/>
              </a:spcAft>
              <a:buNone/>
              <a:defRPr sz="3000" b="0">
                <a:solidFill>
                  <a:srgbClr val="202124"/>
                </a:solidFill>
                <a:latin typeface="Arial"/>
                <a:ea typeface="Arial"/>
                <a:cs typeface="Arial"/>
              </a:defRPr>
            </a:pPr>
            <a:r>
              <a:rPr sz="4000" b="1" dirty="0">
                <a:solidFill>
                  <a:srgbClr val="202124"/>
                </a:solidFill>
                <a:latin typeface="Arial"/>
                <a:ea typeface="Arial"/>
                <a:cs typeface="Arial"/>
              </a:rPr>
              <a:t>The platform stays the same. The protection changes.</a:t>
            </a:r>
          </a:p>
        </p:txBody>
      </p:sp>
      <p:sp>
        <p:nvSpPr>
          <p:cNvPr id="3" name="Text Placeholder 2">
            <a:extLst>
              <a:ext uri="{FF2B5EF4-FFF2-40B4-BE49-F238E27FC236}">
                <a16:creationId xmlns:a16="http://schemas.microsoft.com/office/drawing/2014/main" id="{93C7E19E-1634-F42F-F891-23F5F021B59F}"/>
              </a:ext>
            </a:extLst>
          </p:cNvPr>
          <p:cNvSpPr>
            <a:spLocks noGrp="1"/>
          </p:cNvSpPr>
          <p:nvPr>
            <p:ph type="body" idx="11"/>
          </p:nvPr>
        </p:nvSpPr>
        <p:spPr>
          <a:xfrm>
            <a:off x="1981200" y="238125"/>
            <a:ext cx="17240250" cy="1857375"/>
          </a:xfrm>
        </p:spPr>
        <p:txBody>
          <a:bodyPr wrap="square" lIns="0" tIns="0" rIns="0" bIns="0" anchor="ctr">
            <a:normAutofit/>
          </a:bodyPr>
          <a:lstStyle/>
          <a:p>
            <a:pPr algn="l">
              <a:buNone/>
              <a:defRPr sz="4650" b="1">
                <a:solidFill>
                  <a:srgbClr val="202124"/>
                </a:solidFill>
                <a:latin typeface="Arial"/>
                <a:ea typeface="Arial"/>
                <a:cs typeface="Arial"/>
              </a:defRPr>
            </a:pPr>
            <a:r>
              <a:rPr sz="4650" b="1">
                <a:solidFill>
                  <a:srgbClr val="202124"/>
                </a:solidFill>
                <a:latin typeface="Arial"/>
                <a:ea typeface="Arial"/>
                <a:cs typeface="Arial"/>
              </a:rPr>
              <a:t>Can we improve security without replacing the platform?</a:t>
            </a:r>
          </a:p>
        </p:txBody>
      </p:sp>
      <p:sp>
        <p:nvSpPr>
          <p:cNvPr id="4" name="constraint-source">
            <a:extLst>
              <a:ext uri="{FF2B5EF4-FFF2-40B4-BE49-F238E27FC236}">
                <a16:creationId xmlns:a16="http://schemas.microsoft.com/office/drawing/2014/main" id="{355BFE2C-5B03-4E65-8612-1B60A65035E4}"/>
              </a:ext>
            </a:extLst>
          </p:cNvPr>
          <p:cNvSpPr>
            <a:spLocks noGrp="1"/>
          </p:cNvSpPr>
          <p:nvPr/>
        </p:nvSpPr>
        <p:spPr>
          <a:xfrm>
            <a:off x="2095500" y="3333750"/>
            <a:ext cx="5810250" cy="3000375"/>
          </a:xfrm>
          <a:prstGeom prst="roundRect">
            <a:avLst>
              <a:gd name="adj" fmla="val 3810"/>
            </a:avLst>
          </a:prstGeom>
          <a:solidFill>
            <a:srgbClr val="EEF6EF"/>
          </a:solidFill>
          <a:ln w="28575">
            <a:solidFill>
              <a:srgbClr val="076C18"/>
            </a:solidFill>
            <a:prstDash val="solid"/>
          </a:ln>
        </p:spPr>
        <p:style>
          <a:lnRef idx="0">
            <a:scrgbClr r="0" g="0" b="0"/>
          </a:lnRef>
          <a:fillRef idx="0">
            <a:scrgbClr r="0" g="0" b="0"/>
          </a:fillRef>
          <a:effectRef idx="4">
            <a:scrgbClr r="0" g="0" b="0"/>
          </a:effectRef>
          <a:fontRef idx="major"/>
        </p:style>
        <p:txBody>
          <a:bodyPr wrap="square" lIns="190500" tIns="1381125" rIns="190500" bIns="238125" anchor="b">
            <a:normAutofit/>
          </a:bodyPr>
          <a:lstStyle/>
          <a:p>
            <a:pPr algn="ctr">
              <a:buNone/>
              <a:defRPr sz="2850" b="1">
                <a:solidFill>
                  <a:srgbClr val="202124"/>
                </a:solidFill>
                <a:latin typeface="Arial"/>
                <a:ea typeface="Arial"/>
                <a:cs typeface="Arial"/>
              </a:defRPr>
            </a:pPr>
            <a:r>
              <a:rPr sz="2850" b="1">
                <a:solidFill>
                  <a:srgbClr val="202124"/>
                </a:solidFill>
                <a:latin typeface="Arial"/>
                <a:ea typeface="Arial"/>
                <a:cs typeface="Arial"/>
              </a:rPr>
              <a:t>NO SOURCE</a:t>
            </a:r>
          </a:p>
          <a:p>
            <a:pPr algn="ctr">
              <a:buNone/>
              <a:defRPr sz="2850" b="1">
                <a:solidFill>
                  <a:srgbClr val="202124"/>
                </a:solidFill>
                <a:latin typeface="Arial"/>
                <a:ea typeface="Arial"/>
                <a:cs typeface="Arial"/>
              </a:defRPr>
            </a:pPr>
            <a:r>
              <a:rPr sz="2850" b="1">
                <a:solidFill>
                  <a:srgbClr val="202124"/>
                </a:solidFill>
                <a:latin typeface="Arial"/>
                <a:ea typeface="Arial"/>
                <a:cs typeface="Arial"/>
              </a:rPr>
              <a:t>CODE</a:t>
            </a:r>
          </a:p>
        </p:txBody>
      </p:sp>
      <p:sp>
        <p:nvSpPr>
          <p:cNvPr id="5" name="constraint-hardware">
            <a:extLst>
              <a:ext uri="{FF2B5EF4-FFF2-40B4-BE49-F238E27FC236}">
                <a16:creationId xmlns:a16="http://schemas.microsoft.com/office/drawing/2014/main" id="{CCC9554E-1922-462C-8881-B7048AC2FBFF}"/>
              </a:ext>
            </a:extLst>
          </p:cNvPr>
          <p:cNvSpPr>
            <a:spLocks noGrp="1"/>
          </p:cNvSpPr>
          <p:nvPr/>
        </p:nvSpPr>
        <p:spPr>
          <a:xfrm>
            <a:off x="9239250" y="3333750"/>
            <a:ext cx="5810250" cy="3000375"/>
          </a:xfrm>
          <a:prstGeom prst="roundRect">
            <a:avLst>
              <a:gd name="adj" fmla="val 3810"/>
            </a:avLst>
          </a:prstGeom>
          <a:solidFill>
            <a:srgbClr val="EEF6EF"/>
          </a:solidFill>
          <a:ln w="28575">
            <a:solidFill>
              <a:srgbClr val="076C18"/>
            </a:solidFill>
            <a:prstDash val="solid"/>
          </a:ln>
        </p:spPr>
        <p:style>
          <a:lnRef idx="0">
            <a:scrgbClr r="0" g="0" b="0"/>
          </a:lnRef>
          <a:fillRef idx="0">
            <a:scrgbClr r="0" g="0" b="0"/>
          </a:fillRef>
          <a:effectRef idx="4">
            <a:scrgbClr r="0" g="0" b="0"/>
          </a:effectRef>
          <a:fontRef idx="major"/>
        </p:style>
        <p:txBody>
          <a:bodyPr wrap="square" lIns="190500" tIns="1381125" rIns="190500" bIns="238125" anchor="b">
            <a:normAutofit/>
          </a:bodyPr>
          <a:lstStyle/>
          <a:p>
            <a:pPr algn="ctr">
              <a:buNone/>
              <a:defRPr sz="2850" b="1">
                <a:solidFill>
                  <a:srgbClr val="202124"/>
                </a:solidFill>
                <a:latin typeface="Arial"/>
                <a:ea typeface="Arial"/>
                <a:cs typeface="Arial"/>
              </a:defRPr>
            </a:pPr>
            <a:r>
              <a:rPr sz="2850" b="1">
                <a:solidFill>
                  <a:srgbClr val="202124"/>
                </a:solidFill>
                <a:latin typeface="Arial"/>
                <a:ea typeface="Arial"/>
                <a:cs typeface="Arial"/>
              </a:rPr>
              <a:t>NO NEW SECURITY</a:t>
            </a:r>
          </a:p>
          <a:p>
            <a:pPr algn="ctr">
              <a:buNone/>
              <a:defRPr sz="2850" b="1">
                <a:solidFill>
                  <a:srgbClr val="202124"/>
                </a:solidFill>
                <a:latin typeface="Arial"/>
                <a:ea typeface="Arial"/>
                <a:cs typeface="Arial"/>
              </a:defRPr>
            </a:pPr>
            <a:r>
              <a:rPr sz="2850" b="1">
                <a:solidFill>
                  <a:srgbClr val="202124"/>
                </a:solidFill>
                <a:latin typeface="Arial"/>
                <a:ea typeface="Arial"/>
                <a:cs typeface="Arial"/>
              </a:rPr>
              <a:t>HARDWARE</a:t>
            </a:r>
          </a:p>
        </p:txBody>
      </p:sp>
      <p:sp>
        <p:nvSpPr>
          <p:cNvPr id="6" name="constraint-protocol">
            <a:extLst>
              <a:ext uri="{FF2B5EF4-FFF2-40B4-BE49-F238E27FC236}">
                <a16:creationId xmlns:a16="http://schemas.microsoft.com/office/drawing/2014/main" id="{FF3FDDC5-68CE-4FF8-8C35-5E0518376195}"/>
              </a:ext>
            </a:extLst>
          </p:cNvPr>
          <p:cNvSpPr>
            <a:spLocks noGrp="1"/>
          </p:cNvSpPr>
          <p:nvPr/>
        </p:nvSpPr>
        <p:spPr>
          <a:xfrm>
            <a:off x="16383000" y="3333750"/>
            <a:ext cx="5810250" cy="3000375"/>
          </a:xfrm>
          <a:prstGeom prst="roundRect">
            <a:avLst>
              <a:gd name="adj" fmla="val 3810"/>
            </a:avLst>
          </a:prstGeom>
          <a:solidFill>
            <a:srgbClr val="EEF6EF"/>
          </a:solidFill>
          <a:ln w="28575">
            <a:solidFill>
              <a:srgbClr val="076C18"/>
            </a:solidFill>
            <a:prstDash val="solid"/>
          </a:ln>
        </p:spPr>
        <p:style>
          <a:lnRef idx="0">
            <a:scrgbClr r="0" g="0" b="0"/>
          </a:lnRef>
          <a:fillRef idx="0">
            <a:scrgbClr r="0" g="0" b="0"/>
          </a:fillRef>
          <a:effectRef idx="4">
            <a:scrgbClr r="0" g="0" b="0"/>
          </a:effectRef>
          <a:fontRef idx="major"/>
        </p:style>
        <p:txBody>
          <a:bodyPr wrap="square" lIns="190500" tIns="1381125" rIns="190500" bIns="238125" anchor="b">
            <a:normAutofit/>
          </a:bodyPr>
          <a:lstStyle/>
          <a:p>
            <a:pPr algn="ctr">
              <a:buNone/>
              <a:defRPr sz="2850" b="1">
                <a:solidFill>
                  <a:srgbClr val="202124"/>
                </a:solidFill>
                <a:latin typeface="Arial"/>
                <a:ea typeface="Arial"/>
                <a:cs typeface="Arial"/>
              </a:defRPr>
            </a:pPr>
            <a:r>
              <a:rPr sz="2850" b="1" dirty="0">
                <a:solidFill>
                  <a:srgbClr val="202124"/>
                </a:solidFill>
                <a:latin typeface="Arial"/>
                <a:ea typeface="Arial"/>
                <a:cs typeface="Arial"/>
              </a:rPr>
              <a:t>NO PROTOCOL</a:t>
            </a:r>
          </a:p>
          <a:p>
            <a:pPr algn="ctr">
              <a:buNone/>
              <a:defRPr sz="2850" b="1">
                <a:solidFill>
                  <a:srgbClr val="202124"/>
                </a:solidFill>
                <a:latin typeface="Arial"/>
                <a:ea typeface="Arial"/>
                <a:cs typeface="Arial"/>
              </a:defRPr>
            </a:pPr>
            <a:r>
              <a:rPr sz="2850" b="1" dirty="0">
                <a:solidFill>
                  <a:srgbClr val="202124"/>
                </a:solidFill>
                <a:latin typeface="Arial"/>
                <a:ea typeface="Arial"/>
                <a:cs typeface="Arial"/>
              </a:rPr>
              <a:t>CHANGES</a:t>
            </a:r>
          </a:p>
        </p:txBody>
      </p:sp>
      <p:sp>
        <p:nvSpPr>
          <p:cNvPr id="7" name="source-code-icon">
            <a:extLst>
              <a:ext uri="{FF2B5EF4-FFF2-40B4-BE49-F238E27FC236}">
                <a16:creationId xmlns:a16="http://schemas.microsoft.com/office/drawing/2014/main" id="{AD9DFA09-3617-4326-B2A9-9F0316748C81}"/>
              </a:ext>
            </a:extLst>
          </p:cNvPr>
          <p:cNvSpPr>
            <a:spLocks noGrp="1"/>
          </p:cNvSpPr>
          <p:nvPr/>
        </p:nvSpPr>
        <p:spPr>
          <a:xfrm>
            <a:off x="4000500" y="3667125"/>
            <a:ext cx="2000250" cy="95250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defRPr sz="5250" b="1">
                <a:solidFill>
                  <a:srgbClr val="08751A"/>
                </a:solidFill>
                <a:latin typeface="Arial"/>
                <a:ea typeface="Arial"/>
                <a:cs typeface="Arial"/>
              </a:defRPr>
            </a:pPr>
            <a:r>
              <a:rPr sz="5250" b="1">
                <a:solidFill>
                  <a:srgbClr val="08751A"/>
                </a:solidFill>
                <a:latin typeface="Arial"/>
                <a:ea typeface="Arial"/>
                <a:cs typeface="Arial"/>
              </a:rPr>
              <a:t>&lt;/&gt;</a:t>
            </a:r>
          </a:p>
        </p:txBody>
      </p:sp>
      <p:sp>
        <p:nvSpPr>
          <p:cNvPr id="8" name="source-code-slash">
            <a:extLst>
              <a:ext uri="{FF2B5EF4-FFF2-40B4-BE49-F238E27FC236}">
                <a16:creationId xmlns:a16="http://schemas.microsoft.com/office/drawing/2014/main" id="{99AE40BD-D3AF-4371-859E-5147948653B5}"/>
              </a:ext>
            </a:extLst>
          </p:cNvPr>
          <p:cNvSpPr>
            <a:spLocks noGrp="1"/>
          </p:cNvSpPr>
          <p:nvPr/>
        </p:nvSpPr>
        <p:spPr>
          <a:xfrm rot="-2280000">
            <a:off x="4886325" y="3648075"/>
            <a:ext cx="171450" cy="1123950"/>
          </a:xfrm>
          <a:prstGeom prst="rect">
            <a:avLst/>
          </a:prstGeom>
          <a:solidFill>
            <a:srgbClr val="C62828"/>
          </a:solidFill>
          <a:ln w="0">
            <a:solidFill>
              <a:srgbClr val="000000">
                <a:alpha val="0"/>
              </a:srgbClr>
            </a:solidFill>
            <a:prstDash val="solid"/>
          </a:ln>
        </p:spPr>
        <p:txBody>
          <a:bodyPr/>
          <a:lstStyle/>
          <a:p>
            <a:endParaRPr lang="en-US"/>
          </a:p>
        </p:txBody>
      </p:sp>
      <p:sp>
        <p:nvSpPr>
          <p:cNvPr id="9" name="hardware-chip-core">
            <a:extLst>
              <a:ext uri="{FF2B5EF4-FFF2-40B4-BE49-F238E27FC236}">
                <a16:creationId xmlns:a16="http://schemas.microsoft.com/office/drawing/2014/main" id="{59098233-691B-4D12-94FC-FE4E40AAF205}"/>
              </a:ext>
            </a:extLst>
          </p:cNvPr>
          <p:cNvSpPr>
            <a:spLocks noGrp="1"/>
          </p:cNvSpPr>
          <p:nvPr/>
        </p:nvSpPr>
        <p:spPr>
          <a:xfrm>
            <a:off x="11591925" y="3810000"/>
            <a:ext cx="1104900" cy="742950"/>
          </a:xfrm>
          <a:prstGeom prst="roundRect">
            <a:avLst>
              <a:gd name="adj" fmla="val 10256"/>
            </a:avLst>
          </a:prstGeom>
          <a:solidFill>
            <a:srgbClr val="FFFFFF"/>
          </a:solidFill>
          <a:ln w="57150">
            <a:solidFill>
              <a:srgbClr val="08751A"/>
            </a:solidFill>
            <a:prstDash val="solid"/>
          </a:ln>
        </p:spPr>
        <p:txBody>
          <a:bodyPr/>
          <a:lstStyle/>
          <a:p>
            <a:endParaRPr lang="en-US"/>
          </a:p>
        </p:txBody>
      </p:sp>
      <p:sp>
        <p:nvSpPr>
          <p:cNvPr id="10" name="chip-left-25">
            <a:extLst>
              <a:ext uri="{FF2B5EF4-FFF2-40B4-BE49-F238E27FC236}">
                <a16:creationId xmlns:a16="http://schemas.microsoft.com/office/drawing/2014/main" id="{982D210F-0C5E-49FA-83BD-C8C5705C53B2}"/>
              </a:ext>
            </a:extLst>
          </p:cNvPr>
          <p:cNvSpPr>
            <a:spLocks noGrp="1"/>
          </p:cNvSpPr>
          <p:nvPr/>
        </p:nvSpPr>
        <p:spPr>
          <a:xfrm>
            <a:off x="11268075" y="3905250"/>
            <a:ext cx="323850" cy="47625"/>
          </a:xfrm>
          <a:prstGeom prst="rect">
            <a:avLst/>
          </a:prstGeom>
          <a:solidFill>
            <a:srgbClr val="08751A"/>
          </a:solidFill>
          <a:ln w="0">
            <a:solidFill>
              <a:srgbClr val="000000">
                <a:alpha val="0"/>
              </a:srgbClr>
            </a:solidFill>
            <a:prstDash val="solid"/>
          </a:ln>
        </p:spPr>
        <p:txBody>
          <a:bodyPr/>
          <a:lstStyle/>
          <a:p>
            <a:endParaRPr lang="en-US"/>
          </a:p>
        </p:txBody>
      </p:sp>
      <p:sp>
        <p:nvSpPr>
          <p:cNvPr id="11" name="chip-right-25">
            <a:extLst>
              <a:ext uri="{FF2B5EF4-FFF2-40B4-BE49-F238E27FC236}">
                <a16:creationId xmlns:a16="http://schemas.microsoft.com/office/drawing/2014/main" id="{504874FE-8A99-4FA9-96A2-4D43FE194D85}"/>
              </a:ext>
            </a:extLst>
          </p:cNvPr>
          <p:cNvSpPr>
            <a:spLocks noGrp="1"/>
          </p:cNvSpPr>
          <p:nvPr/>
        </p:nvSpPr>
        <p:spPr>
          <a:xfrm>
            <a:off x="12696825" y="3905250"/>
            <a:ext cx="323850" cy="47625"/>
          </a:xfrm>
          <a:prstGeom prst="rect">
            <a:avLst/>
          </a:prstGeom>
          <a:solidFill>
            <a:srgbClr val="08751A"/>
          </a:solidFill>
          <a:ln w="0">
            <a:solidFill>
              <a:srgbClr val="000000">
                <a:alpha val="0"/>
              </a:srgbClr>
            </a:solidFill>
            <a:prstDash val="solid"/>
          </a:ln>
        </p:spPr>
        <p:txBody>
          <a:bodyPr/>
          <a:lstStyle/>
          <a:p>
            <a:endParaRPr lang="en-US"/>
          </a:p>
        </p:txBody>
      </p:sp>
      <p:sp>
        <p:nvSpPr>
          <p:cNvPr id="12" name="chip-left-48">
            <a:extLst>
              <a:ext uri="{FF2B5EF4-FFF2-40B4-BE49-F238E27FC236}">
                <a16:creationId xmlns:a16="http://schemas.microsoft.com/office/drawing/2014/main" id="{1A23A889-AD76-4BBC-9BF7-E41571869023}"/>
              </a:ext>
            </a:extLst>
          </p:cNvPr>
          <p:cNvSpPr>
            <a:spLocks noGrp="1"/>
          </p:cNvSpPr>
          <p:nvPr/>
        </p:nvSpPr>
        <p:spPr>
          <a:xfrm>
            <a:off x="11268075" y="4124325"/>
            <a:ext cx="323850" cy="47625"/>
          </a:xfrm>
          <a:prstGeom prst="rect">
            <a:avLst/>
          </a:prstGeom>
          <a:solidFill>
            <a:srgbClr val="08751A"/>
          </a:solidFill>
          <a:ln w="0">
            <a:solidFill>
              <a:srgbClr val="000000">
                <a:alpha val="0"/>
              </a:srgbClr>
            </a:solidFill>
            <a:prstDash val="solid"/>
          </a:ln>
        </p:spPr>
        <p:txBody>
          <a:bodyPr/>
          <a:lstStyle/>
          <a:p>
            <a:endParaRPr lang="en-US"/>
          </a:p>
        </p:txBody>
      </p:sp>
      <p:sp>
        <p:nvSpPr>
          <p:cNvPr id="13" name="chip-right-48">
            <a:extLst>
              <a:ext uri="{FF2B5EF4-FFF2-40B4-BE49-F238E27FC236}">
                <a16:creationId xmlns:a16="http://schemas.microsoft.com/office/drawing/2014/main" id="{7CDC3DC8-B26E-4DB6-A188-ABD2BFF6507D}"/>
              </a:ext>
            </a:extLst>
          </p:cNvPr>
          <p:cNvSpPr>
            <a:spLocks noGrp="1"/>
          </p:cNvSpPr>
          <p:nvPr/>
        </p:nvSpPr>
        <p:spPr>
          <a:xfrm>
            <a:off x="12696825" y="4124325"/>
            <a:ext cx="323850" cy="47625"/>
          </a:xfrm>
          <a:prstGeom prst="rect">
            <a:avLst/>
          </a:prstGeom>
          <a:solidFill>
            <a:srgbClr val="08751A"/>
          </a:solidFill>
          <a:ln w="0">
            <a:solidFill>
              <a:srgbClr val="000000">
                <a:alpha val="0"/>
              </a:srgbClr>
            </a:solidFill>
            <a:prstDash val="solid"/>
          </a:ln>
        </p:spPr>
        <p:txBody>
          <a:bodyPr/>
          <a:lstStyle/>
          <a:p>
            <a:endParaRPr lang="en-US"/>
          </a:p>
        </p:txBody>
      </p:sp>
      <p:sp>
        <p:nvSpPr>
          <p:cNvPr id="14" name="chip-left-71">
            <a:extLst>
              <a:ext uri="{FF2B5EF4-FFF2-40B4-BE49-F238E27FC236}">
                <a16:creationId xmlns:a16="http://schemas.microsoft.com/office/drawing/2014/main" id="{BAC95561-592F-44EA-AE59-8F68FEC33A40}"/>
              </a:ext>
            </a:extLst>
          </p:cNvPr>
          <p:cNvSpPr>
            <a:spLocks noGrp="1"/>
          </p:cNvSpPr>
          <p:nvPr/>
        </p:nvSpPr>
        <p:spPr>
          <a:xfrm>
            <a:off x="11268075" y="4343400"/>
            <a:ext cx="323850" cy="47625"/>
          </a:xfrm>
          <a:prstGeom prst="rect">
            <a:avLst/>
          </a:prstGeom>
          <a:solidFill>
            <a:srgbClr val="08751A"/>
          </a:solidFill>
          <a:ln w="0">
            <a:solidFill>
              <a:srgbClr val="000000">
                <a:alpha val="0"/>
              </a:srgbClr>
            </a:solidFill>
            <a:prstDash val="solid"/>
          </a:ln>
        </p:spPr>
        <p:txBody>
          <a:bodyPr/>
          <a:lstStyle/>
          <a:p>
            <a:endParaRPr lang="en-US"/>
          </a:p>
        </p:txBody>
      </p:sp>
      <p:sp>
        <p:nvSpPr>
          <p:cNvPr id="15" name="chip-right-71">
            <a:extLst>
              <a:ext uri="{FF2B5EF4-FFF2-40B4-BE49-F238E27FC236}">
                <a16:creationId xmlns:a16="http://schemas.microsoft.com/office/drawing/2014/main" id="{21D29013-D47F-4591-944C-7FF0721AABEE}"/>
              </a:ext>
            </a:extLst>
          </p:cNvPr>
          <p:cNvSpPr>
            <a:spLocks noGrp="1"/>
          </p:cNvSpPr>
          <p:nvPr/>
        </p:nvSpPr>
        <p:spPr>
          <a:xfrm>
            <a:off x="12696825" y="4343400"/>
            <a:ext cx="323850" cy="47625"/>
          </a:xfrm>
          <a:prstGeom prst="rect">
            <a:avLst/>
          </a:prstGeom>
          <a:solidFill>
            <a:srgbClr val="08751A"/>
          </a:solidFill>
          <a:ln w="0">
            <a:solidFill>
              <a:srgbClr val="000000">
                <a:alpha val="0"/>
              </a:srgbClr>
            </a:solidFill>
            <a:prstDash val="solid"/>
          </a:ln>
        </p:spPr>
        <p:txBody>
          <a:bodyPr/>
          <a:lstStyle/>
          <a:p>
            <a:endParaRPr lang="en-US"/>
          </a:p>
        </p:txBody>
      </p:sp>
      <p:sp>
        <p:nvSpPr>
          <p:cNvPr id="16" name="chip-top--34">
            <a:extLst>
              <a:ext uri="{FF2B5EF4-FFF2-40B4-BE49-F238E27FC236}">
                <a16:creationId xmlns:a16="http://schemas.microsoft.com/office/drawing/2014/main" id="{FCBCF6CB-7349-4C37-AFB2-F8C29613D3AE}"/>
              </a:ext>
            </a:extLst>
          </p:cNvPr>
          <p:cNvSpPr>
            <a:spLocks noGrp="1"/>
          </p:cNvSpPr>
          <p:nvPr/>
        </p:nvSpPr>
        <p:spPr>
          <a:xfrm>
            <a:off x="11791950" y="3667125"/>
            <a:ext cx="57150" cy="152400"/>
          </a:xfrm>
          <a:prstGeom prst="rect">
            <a:avLst/>
          </a:prstGeom>
          <a:solidFill>
            <a:srgbClr val="08751A"/>
          </a:solidFill>
          <a:ln w="0">
            <a:solidFill>
              <a:srgbClr val="000000">
                <a:alpha val="0"/>
              </a:srgbClr>
            </a:solidFill>
            <a:prstDash val="solid"/>
          </a:ln>
        </p:spPr>
        <p:txBody>
          <a:bodyPr/>
          <a:lstStyle/>
          <a:p>
            <a:endParaRPr lang="en-US"/>
          </a:p>
        </p:txBody>
      </p:sp>
      <p:sp>
        <p:nvSpPr>
          <p:cNvPr id="17" name="chip-bottom--34">
            <a:extLst>
              <a:ext uri="{FF2B5EF4-FFF2-40B4-BE49-F238E27FC236}">
                <a16:creationId xmlns:a16="http://schemas.microsoft.com/office/drawing/2014/main" id="{FDBB5589-ED1C-4CC6-AC17-0C06879EED40}"/>
              </a:ext>
            </a:extLst>
          </p:cNvPr>
          <p:cNvSpPr>
            <a:spLocks noGrp="1"/>
          </p:cNvSpPr>
          <p:nvPr/>
        </p:nvSpPr>
        <p:spPr>
          <a:xfrm>
            <a:off x="11791950" y="4552950"/>
            <a:ext cx="57150" cy="152400"/>
          </a:xfrm>
          <a:prstGeom prst="rect">
            <a:avLst/>
          </a:prstGeom>
          <a:solidFill>
            <a:srgbClr val="08751A"/>
          </a:solidFill>
          <a:ln w="0">
            <a:solidFill>
              <a:srgbClr val="000000">
                <a:alpha val="0"/>
              </a:srgbClr>
            </a:solidFill>
            <a:prstDash val="solid"/>
          </a:ln>
        </p:spPr>
        <p:txBody>
          <a:bodyPr/>
          <a:lstStyle/>
          <a:p>
            <a:endParaRPr lang="en-US"/>
          </a:p>
        </p:txBody>
      </p:sp>
      <p:sp>
        <p:nvSpPr>
          <p:cNvPr id="18" name="chip-top-0">
            <a:extLst>
              <a:ext uri="{FF2B5EF4-FFF2-40B4-BE49-F238E27FC236}">
                <a16:creationId xmlns:a16="http://schemas.microsoft.com/office/drawing/2014/main" id="{0E0F6E67-0FD7-4C3C-A0E2-7767E01EB74F}"/>
              </a:ext>
            </a:extLst>
          </p:cNvPr>
          <p:cNvSpPr>
            <a:spLocks noGrp="1"/>
          </p:cNvSpPr>
          <p:nvPr/>
        </p:nvSpPr>
        <p:spPr>
          <a:xfrm>
            <a:off x="12115800" y="3667125"/>
            <a:ext cx="57150" cy="152400"/>
          </a:xfrm>
          <a:prstGeom prst="rect">
            <a:avLst/>
          </a:prstGeom>
          <a:solidFill>
            <a:srgbClr val="08751A"/>
          </a:solidFill>
          <a:ln w="0">
            <a:solidFill>
              <a:srgbClr val="000000">
                <a:alpha val="0"/>
              </a:srgbClr>
            </a:solidFill>
            <a:prstDash val="solid"/>
          </a:ln>
        </p:spPr>
        <p:txBody>
          <a:bodyPr/>
          <a:lstStyle/>
          <a:p>
            <a:endParaRPr lang="en-US"/>
          </a:p>
        </p:txBody>
      </p:sp>
      <p:sp>
        <p:nvSpPr>
          <p:cNvPr id="19" name="chip-bottom-0">
            <a:extLst>
              <a:ext uri="{FF2B5EF4-FFF2-40B4-BE49-F238E27FC236}">
                <a16:creationId xmlns:a16="http://schemas.microsoft.com/office/drawing/2014/main" id="{BEEF68FF-3D0D-4C5A-8896-773958A1E6FD}"/>
              </a:ext>
            </a:extLst>
          </p:cNvPr>
          <p:cNvSpPr>
            <a:spLocks noGrp="1"/>
          </p:cNvSpPr>
          <p:nvPr/>
        </p:nvSpPr>
        <p:spPr>
          <a:xfrm>
            <a:off x="12115800" y="4552950"/>
            <a:ext cx="57150" cy="152400"/>
          </a:xfrm>
          <a:prstGeom prst="rect">
            <a:avLst/>
          </a:prstGeom>
          <a:solidFill>
            <a:srgbClr val="08751A"/>
          </a:solidFill>
          <a:ln w="0">
            <a:solidFill>
              <a:srgbClr val="000000">
                <a:alpha val="0"/>
              </a:srgbClr>
            </a:solidFill>
            <a:prstDash val="solid"/>
          </a:ln>
        </p:spPr>
        <p:txBody>
          <a:bodyPr/>
          <a:lstStyle/>
          <a:p>
            <a:endParaRPr lang="en-US"/>
          </a:p>
        </p:txBody>
      </p:sp>
      <p:sp>
        <p:nvSpPr>
          <p:cNvPr id="20" name="chip-top-34">
            <a:extLst>
              <a:ext uri="{FF2B5EF4-FFF2-40B4-BE49-F238E27FC236}">
                <a16:creationId xmlns:a16="http://schemas.microsoft.com/office/drawing/2014/main" id="{E6BC701C-38C6-41BA-BD22-64A39A96CAA1}"/>
              </a:ext>
            </a:extLst>
          </p:cNvPr>
          <p:cNvSpPr>
            <a:spLocks noGrp="1"/>
          </p:cNvSpPr>
          <p:nvPr/>
        </p:nvSpPr>
        <p:spPr>
          <a:xfrm>
            <a:off x="12439650" y="3667125"/>
            <a:ext cx="57150" cy="152400"/>
          </a:xfrm>
          <a:prstGeom prst="rect">
            <a:avLst/>
          </a:prstGeom>
          <a:solidFill>
            <a:srgbClr val="08751A"/>
          </a:solidFill>
          <a:ln w="0">
            <a:solidFill>
              <a:srgbClr val="000000">
                <a:alpha val="0"/>
              </a:srgbClr>
            </a:solidFill>
            <a:prstDash val="solid"/>
          </a:ln>
        </p:spPr>
        <p:txBody>
          <a:bodyPr/>
          <a:lstStyle/>
          <a:p>
            <a:endParaRPr lang="en-US"/>
          </a:p>
        </p:txBody>
      </p:sp>
      <p:sp>
        <p:nvSpPr>
          <p:cNvPr id="21" name="chip-bottom-34">
            <a:extLst>
              <a:ext uri="{FF2B5EF4-FFF2-40B4-BE49-F238E27FC236}">
                <a16:creationId xmlns:a16="http://schemas.microsoft.com/office/drawing/2014/main" id="{DB584050-9C33-463D-9B4A-2D80AA3B029E}"/>
              </a:ext>
            </a:extLst>
          </p:cNvPr>
          <p:cNvSpPr>
            <a:spLocks noGrp="1"/>
          </p:cNvSpPr>
          <p:nvPr/>
        </p:nvSpPr>
        <p:spPr>
          <a:xfrm>
            <a:off x="12439650" y="4552950"/>
            <a:ext cx="57150" cy="152400"/>
          </a:xfrm>
          <a:prstGeom prst="rect">
            <a:avLst/>
          </a:prstGeom>
          <a:solidFill>
            <a:srgbClr val="08751A"/>
          </a:solidFill>
          <a:ln w="0">
            <a:solidFill>
              <a:srgbClr val="000000">
                <a:alpha val="0"/>
              </a:srgbClr>
            </a:solidFill>
            <a:prstDash val="solid"/>
          </a:ln>
        </p:spPr>
        <p:txBody>
          <a:bodyPr/>
          <a:lstStyle/>
          <a:p>
            <a:endParaRPr lang="en-US"/>
          </a:p>
        </p:txBody>
      </p:sp>
      <p:sp>
        <p:nvSpPr>
          <p:cNvPr id="22" name="hardware-icon-slash">
            <a:extLst>
              <a:ext uri="{FF2B5EF4-FFF2-40B4-BE49-F238E27FC236}">
                <a16:creationId xmlns:a16="http://schemas.microsoft.com/office/drawing/2014/main" id="{4FA2FAEE-DA09-490D-81E3-D093A5ADBFB1}"/>
              </a:ext>
            </a:extLst>
          </p:cNvPr>
          <p:cNvSpPr>
            <a:spLocks noGrp="1"/>
          </p:cNvSpPr>
          <p:nvPr/>
        </p:nvSpPr>
        <p:spPr>
          <a:xfrm rot="-2280000">
            <a:off x="12030075" y="3638550"/>
            <a:ext cx="171450" cy="1143000"/>
          </a:xfrm>
          <a:prstGeom prst="rect">
            <a:avLst/>
          </a:prstGeom>
          <a:solidFill>
            <a:srgbClr val="C62828"/>
          </a:solidFill>
          <a:ln w="0">
            <a:solidFill>
              <a:srgbClr val="000000">
                <a:alpha val="0"/>
              </a:srgbClr>
            </a:solidFill>
            <a:prstDash val="solid"/>
          </a:ln>
        </p:spPr>
        <p:txBody>
          <a:bodyPr/>
          <a:lstStyle/>
          <a:p>
            <a:endParaRPr lang="en-US"/>
          </a:p>
        </p:txBody>
      </p:sp>
      <p:sp>
        <p:nvSpPr>
          <p:cNvPr id="23" name="protocol-bus">
            <a:extLst>
              <a:ext uri="{FF2B5EF4-FFF2-40B4-BE49-F238E27FC236}">
                <a16:creationId xmlns:a16="http://schemas.microsoft.com/office/drawing/2014/main" id="{DBCA8682-EDD6-4B83-9153-9E6199778A05}"/>
              </a:ext>
            </a:extLst>
          </p:cNvPr>
          <p:cNvSpPr>
            <a:spLocks noGrp="1"/>
          </p:cNvSpPr>
          <p:nvPr/>
        </p:nvSpPr>
        <p:spPr>
          <a:xfrm>
            <a:off x="18288000" y="4257675"/>
            <a:ext cx="2000250" cy="66675"/>
          </a:xfrm>
          <a:prstGeom prst="rect">
            <a:avLst/>
          </a:prstGeom>
          <a:solidFill>
            <a:srgbClr val="08751A"/>
          </a:solidFill>
          <a:ln w="0">
            <a:solidFill>
              <a:srgbClr val="000000">
                <a:alpha val="0"/>
              </a:srgbClr>
            </a:solidFill>
            <a:prstDash val="solid"/>
          </a:ln>
        </p:spPr>
        <p:txBody>
          <a:bodyPr/>
          <a:lstStyle/>
          <a:p>
            <a:endParaRPr lang="en-US"/>
          </a:p>
        </p:txBody>
      </p:sp>
      <p:sp>
        <p:nvSpPr>
          <p:cNvPr id="24" name="protocol-stem-1940">
            <a:extLst>
              <a:ext uri="{FF2B5EF4-FFF2-40B4-BE49-F238E27FC236}">
                <a16:creationId xmlns:a16="http://schemas.microsoft.com/office/drawing/2014/main" id="{69002DC6-A108-44A5-B1DC-990C95C2132E}"/>
              </a:ext>
            </a:extLst>
          </p:cNvPr>
          <p:cNvSpPr>
            <a:spLocks noGrp="1"/>
          </p:cNvSpPr>
          <p:nvPr/>
        </p:nvSpPr>
        <p:spPr>
          <a:xfrm>
            <a:off x="18449925" y="3952875"/>
            <a:ext cx="57150" cy="323850"/>
          </a:xfrm>
          <a:prstGeom prst="rect">
            <a:avLst/>
          </a:prstGeom>
          <a:solidFill>
            <a:srgbClr val="08751A"/>
          </a:solidFill>
          <a:ln w="0">
            <a:solidFill>
              <a:srgbClr val="000000">
                <a:alpha val="0"/>
              </a:srgbClr>
            </a:solidFill>
            <a:prstDash val="solid"/>
          </a:ln>
        </p:spPr>
        <p:txBody>
          <a:bodyPr/>
          <a:lstStyle/>
          <a:p>
            <a:endParaRPr lang="en-US"/>
          </a:p>
        </p:txBody>
      </p:sp>
      <p:sp>
        <p:nvSpPr>
          <p:cNvPr id="25" name="protocol-node-1940">
            <a:extLst>
              <a:ext uri="{FF2B5EF4-FFF2-40B4-BE49-F238E27FC236}">
                <a16:creationId xmlns:a16="http://schemas.microsoft.com/office/drawing/2014/main" id="{BD1049CF-E226-4ABB-B9AD-A0BA17129463}"/>
              </a:ext>
            </a:extLst>
          </p:cNvPr>
          <p:cNvSpPr>
            <a:spLocks noGrp="1"/>
          </p:cNvSpPr>
          <p:nvPr/>
        </p:nvSpPr>
        <p:spPr>
          <a:xfrm>
            <a:off x="18307050" y="3705225"/>
            <a:ext cx="342900" cy="342900"/>
          </a:xfrm>
          <a:prstGeom prst="ellipse">
            <a:avLst/>
          </a:prstGeom>
          <a:solidFill>
            <a:srgbClr val="FFFFFF"/>
          </a:solidFill>
          <a:ln w="47625">
            <a:solidFill>
              <a:srgbClr val="08751A"/>
            </a:solidFill>
            <a:prstDash val="solid"/>
          </a:ln>
        </p:spPr>
        <p:txBody>
          <a:bodyPr/>
          <a:lstStyle/>
          <a:p>
            <a:endParaRPr lang="en-US"/>
          </a:p>
        </p:txBody>
      </p:sp>
      <p:sp>
        <p:nvSpPr>
          <p:cNvPr id="26" name="protocol-stem-2025">
            <a:extLst>
              <a:ext uri="{FF2B5EF4-FFF2-40B4-BE49-F238E27FC236}">
                <a16:creationId xmlns:a16="http://schemas.microsoft.com/office/drawing/2014/main" id="{12609697-40E0-4249-B585-F5053CAD4EB4}"/>
              </a:ext>
            </a:extLst>
          </p:cNvPr>
          <p:cNvSpPr>
            <a:spLocks noGrp="1"/>
          </p:cNvSpPr>
          <p:nvPr/>
        </p:nvSpPr>
        <p:spPr>
          <a:xfrm>
            <a:off x="19259550" y="3952875"/>
            <a:ext cx="57150" cy="323850"/>
          </a:xfrm>
          <a:prstGeom prst="rect">
            <a:avLst/>
          </a:prstGeom>
          <a:solidFill>
            <a:srgbClr val="08751A"/>
          </a:solidFill>
          <a:ln w="0">
            <a:solidFill>
              <a:srgbClr val="000000">
                <a:alpha val="0"/>
              </a:srgbClr>
            </a:solidFill>
            <a:prstDash val="solid"/>
          </a:ln>
        </p:spPr>
        <p:txBody>
          <a:bodyPr/>
          <a:lstStyle/>
          <a:p>
            <a:endParaRPr lang="en-US"/>
          </a:p>
        </p:txBody>
      </p:sp>
      <p:sp>
        <p:nvSpPr>
          <p:cNvPr id="27" name="protocol-node-2025">
            <a:extLst>
              <a:ext uri="{FF2B5EF4-FFF2-40B4-BE49-F238E27FC236}">
                <a16:creationId xmlns:a16="http://schemas.microsoft.com/office/drawing/2014/main" id="{F3A481AD-B6AC-49D2-8761-A66FDB5815B5}"/>
              </a:ext>
            </a:extLst>
          </p:cNvPr>
          <p:cNvSpPr>
            <a:spLocks noGrp="1"/>
          </p:cNvSpPr>
          <p:nvPr/>
        </p:nvSpPr>
        <p:spPr>
          <a:xfrm>
            <a:off x="19116675" y="3705225"/>
            <a:ext cx="342900" cy="342900"/>
          </a:xfrm>
          <a:prstGeom prst="ellipse">
            <a:avLst/>
          </a:prstGeom>
          <a:solidFill>
            <a:srgbClr val="FFFFFF"/>
          </a:solidFill>
          <a:ln w="47625">
            <a:solidFill>
              <a:srgbClr val="08751A"/>
            </a:solidFill>
            <a:prstDash val="solid"/>
          </a:ln>
        </p:spPr>
        <p:txBody>
          <a:bodyPr/>
          <a:lstStyle/>
          <a:p>
            <a:endParaRPr lang="en-US"/>
          </a:p>
        </p:txBody>
      </p:sp>
      <p:sp>
        <p:nvSpPr>
          <p:cNvPr id="28" name="protocol-stem-2110">
            <a:extLst>
              <a:ext uri="{FF2B5EF4-FFF2-40B4-BE49-F238E27FC236}">
                <a16:creationId xmlns:a16="http://schemas.microsoft.com/office/drawing/2014/main" id="{1142BBA6-DBAA-4487-BFF9-F9F0A02D881E}"/>
              </a:ext>
            </a:extLst>
          </p:cNvPr>
          <p:cNvSpPr>
            <a:spLocks noGrp="1"/>
          </p:cNvSpPr>
          <p:nvPr/>
        </p:nvSpPr>
        <p:spPr>
          <a:xfrm>
            <a:off x="20069175" y="3952875"/>
            <a:ext cx="57150" cy="323850"/>
          </a:xfrm>
          <a:prstGeom prst="rect">
            <a:avLst/>
          </a:prstGeom>
          <a:solidFill>
            <a:srgbClr val="08751A"/>
          </a:solidFill>
          <a:ln w="0">
            <a:solidFill>
              <a:srgbClr val="000000">
                <a:alpha val="0"/>
              </a:srgbClr>
            </a:solidFill>
            <a:prstDash val="solid"/>
          </a:ln>
        </p:spPr>
        <p:txBody>
          <a:bodyPr/>
          <a:lstStyle/>
          <a:p>
            <a:endParaRPr lang="en-US"/>
          </a:p>
        </p:txBody>
      </p:sp>
      <p:sp>
        <p:nvSpPr>
          <p:cNvPr id="29" name="protocol-node-2110">
            <a:extLst>
              <a:ext uri="{FF2B5EF4-FFF2-40B4-BE49-F238E27FC236}">
                <a16:creationId xmlns:a16="http://schemas.microsoft.com/office/drawing/2014/main" id="{EB26C66B-A62F-4634-A309-0996D143C32C}"/>
              </a:ext>
            </a:extLst>
          </p:cNvPr>
          <p:cNvSpPr>
            <a:spLocks noGrp="1"/>
          </p:cNvSpPr>
          <p:nvPr/>
        </p:nvSpPr>
        <p:spPr>
          <a:xfrm>
            <a:off x="19926300" y="3705225"/>
            <a:ext cx="342900" cy="342900"/>
          </a:xfrm>
          <a:prstGeom prst="ellipse">
            <a:avLst/>
          </a:prstGeom>
          <a:solidFill>
            <a:srgbClr val="FFFFFF"/>
          </a:solidFill>
          <a:ln w="47625">
            <a:solidFill>
              <a:srgbClr val="08751A"/>
            </a:solidFill>
            <a:prstDash val="solid"/>
          </a:ln>
        </p:spPr>
        <p:txBody>
          <a:bodyPr/>
          <a:lstStyle/>
          <a:p>
            <a:endParaRPr lang="en-US"/>
          </a:p>
        </p:txBody>
      </p:sp>
      <p:sp>
        <p:nvSpPr>
          <p:cNvPr id="30" name="protocol-id-label">
            <a:extLst>
              <a:ext uri="{FF2B5EF4-FFF2-40B4-BE49-F238E27FC236}">
                <a16:creationId xmlns:a16="http://schemas.microsoft.com/office/drawing/2014/main" id="{3DB940D8-938F-4CFD-9ECD-192CA0870056}"/>
              </a:ext>
            </a:extLst>
          </p:cNvPr>
          <p:cNvSpPr>
            <a:spLocks noGrp="1"/>
          </p:cNvSpPr>
          <p:nvPr/>
        </p:nvSpPr>
        <p:spPr>
          <a:xfrm>
            <a:off x="18478500" y="4333875"/>
            <a:ext cx="1619250" cy="361950"/>
          </a:xfrm>
          <a:prstGeom prst="rect">
            <a:avLst/>
          </a:prstGeom>
          <a:solidFill>
            <a:srgbClr val="000000">
              <a:alpha val="0"/>
            </a:srgbClr>
          </a:solidFill>
          <a:ln w="0">
            <a:solidFill>
              <a:srgbClr val="000000">
                <a:alpha val="0"/>
              </a:srgbClr>
            </a:solidFill>
            <a:prstDash val="solid"/>
          </a:ln>
        </p:spPr>
        <p:txBody>
          <a:bodyPr wrap="square" lIns="0" tIns="0" rIns="0" bIns="0" anchor="ctr">
            <a:normAutofit/>
          </a:bodyPr>
          <a:lstStyle/>
          <a:p>
            <a:pPr algn="ctr">
              <a:defRPr sz="2025" b="1">
                <a:solidFill>
                  <a:srgbClr val="08751A"/>
                </a:solidFill>
                <a:latin typeface="Arial"/>
                <a:ea typeface="Arial"/>
                <a:cs typeface="Arial"/>
              </a:defRPr>
            </a:pPr>
            <a:r>
              <a:rPr sz="2025" b="1">
                <a:solidFill>
                  <a:srgbClr val="08751A"/>
                </a:solidFill>
                <a:latin typeface="Arial"/>
                <a:ea typeface="Arial"/>
                <a:cs typeface="Arial"/>
              </a:rPr>
              <a:t>J1939</a:t>
            </a:r>
          </a:p>
        </p:txBody>
      </p:sp>
    </p:spTree>
    <p:extLst>
      <p:ext uri="{BB962C8B-B14F-4D97-AF65-F5344CB8AC3E}">
        <p14:creationId xmlns:p14="http://schemas.microsoft.com/office/powerpoint/2010/main" val="1349988816"/>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121F533-D23E-41C1-87FB-FD20D7EE7CF4}"/>
</file>

<file path=customXml/itemProps2.xml><?xml version="1.0" encoding="utf-8"?>
<ds:datastoreItem xmlns:ds="http://schemas.openxmlformats.org/officeDocument/2006/customXml" ds:itemID="{93FF5D78-0974-4B00-8BC0-D6AFDC842272}"/>
</file>

<file path=customXml/itemProps3.xml><?xml version="1.0" encoding="utf-8"?>
<ds:datastoreItem xmlns:ds="http://schemas.openxmlformats.org/officeDocument/2006/customXml" ds:itemID="{01CA4E7A-C84A-43BC-91C4-31649C3FD4FB}"/>
</file>

<file path=docProps/app.xml><?xml version="1.0" encoding="utf-8"?>
<Properties xmlns="http://schemas.openxmlformats.org/officeDocument/2006/extended-properties" xmlns:vt="http://schemas.openxmlformats.org/officeDocument/2006/docPropsVTypes">
  <TotalTime>2845</TotalTime>
  <Words>2458</Words>
  <Application>Microsoft Macintosh PowerPoint</Application>
  <DocSecurity>0</DocSecurity>
  <PresentationFormat>Custom</PresentationFormat>
  <Paragraphs>396</Paragraphs>
  <Slides>29</Slides>
  <Notes>27</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Barlow</vt:lpstr>
      <vt:lpstr>Helvetica Light</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Jake Jepson</cp:lastModifiedBy>
  <cp:revision>25</cp:revision>
  <dcterms:created xsi:type="dcterms:W3CDTF">2026-08-06T18:15:45Z</dcterms:created>
  <dcterms:modified xsi:type="dcterms:W3CDTF">2026-08-11T13:47:37Z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